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55"/>
  </p:notesMasterIdLst>
  <p:sldIdLst>
    <p:sldId id="256" r:id="rId5"/>
    <p:sldId id="291" r:id="rId6"/>
    <p:sldId id="266" r:id="rId7"/>
    <p:sldId id="292" r:id="rId8"/>
    <p:sldId id="293" r:id="rId9"/>
    <p:sldId id="294" r:id="rId10"/>
    <p:sldId id="267" r:id="rId11"/>
    <p:sldId id="362" r:id="rId12"/>
    <p:sldId id="295" r:id="rId13"/>
    <p:sldId id="296" r:id="rId14"/>
    <p:sldId id="290" r:id="rId15"/>
    <p:sldId id="268" r:id="rId16"/>
    <p:sldId id="269" r:id="rId17"/>
    <p:sldId id="270" r:id="rId18"/>
    <p:sldId id="271" r:id="rId19"/>
    <p:sldId id="272" r:id="rId20"/>
    <p:sldId id="273" r:id="rId21"/>
    <p:sldId id="297" r:id="rId22"/>
    <p:sldId id="298" r:id="rId23"/>
    <p:sldId id="299" r:id="rId24"/>
    <p:sldId id="274" r:id="rId25"/>
    <p:sldId id="300" r:id="rId26"/>
    <p:sldId id="301" r:id="rId27"/>
    <p:sldId id="275" r:id="rId28"/>
    <p:sldId id="302" r:id="rId29"/>
    <p:sldId id="303" r:id="rId30"/>
    <p:sldId id="363" r:id="rId31"/>
    <p:sldId id="276" r:id="rId32"/>
    <p:sldId id="277" r:id="rId33"/>
    <p:sldId id="278" r:id="rId34"/>
    <p:sldId id="279" r:id="rId35"/>
    <p:sldId id="304" r:id="rId36"/>
    <p:sldId id="280" r:id="rId37"/>
    <p:sldId id="281" r:id="rId38"/>
    <p:sldId id="283" r:id="rId39"/>
    <p:sldId id="312" r:id="rId40"/>
    <p:sldId id="284" r:id="rId41"/>
    <p:sldId id="313" r:id="rId42"/>
    <p:sldId id="361" r:id="rId43"/>
    <p:sldId id="343" r:id="rId44"/>
    <p:sldId id="305" r:id="rId45"/>
    <p:sldId id="315" r:id="rId46"/>
    <p:sldId id="340" r:id="rId47"/>
    <p:sldId id="341" r:id="rId48"/>
    <p:sldId id="342" r:id="rId49"/>
    <p:sldId id="316" r:id="rId50"/>
    <p:sldId id="317" r:id="rId51"/>
    <p:sldId id="285" r:id="rId52"/>
    <p:sldId id="306" r:id="rId53"/>
    <p:sldId id="311" r:id="rId54"/>
    <p:sldId id="287" r:id="rId56"/>
    <p:sldId id="307" r:id="rId57"/>
    <p:sldId id="308" r:id="rId58"/>
    <p:sldId id="288" r:id="rId59"/>
    <p:sldId id="309" r:id="rId60"/>
    <p:sldId id="310" r:id="rId61"/>
    <p:sldId id="289"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3200"/>
    <a:srgbClr val="BC3F00"/>
    <a:srgbClr val="E24B00"/>
    <a:srgbClr val="68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970" y="-91"/>
      </p:cViewPr>
      <p:guideLst>
        <p:guide orient="horz" pos="2142"/>
        <p:guide pos="289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notesMaster" Target="notesMasters/notesMaster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54B8D-D21F-4BF3-B195-872CD437FF0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34536-1590-43BF-9EC5-37EF7B9993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1334536-1590-43BF-9EC5-37EF7B99939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标题幻灯片">
    <p:spTree>
      <p:nvGrpSpPr>
        <p:cNvPr id="1" name=""/>
        <p:cNvGrpSpPr/>
        <p:nvPr/>
      </p:nvGrpSpPr>
      <p:grpSpPr>
        <a:xfrm>
          <a:off x="0" y="0"/>
          <a:ext cx="0" cy="0"/>
          <a:chOff x="0" y="0"/>
          <a:chExt cx="0" cy="0"/>
        </a:xfrm>
      </p:grpSpPr>
      <p:pic>
        <p:nvPicPr>
          <p:cNvPr id="8203" name="Picture 11"/>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a:effectLst/>
        </p:spPr>
      </p:pic>
      <p:sp>
        <p:nvSpPr>
          <p:cNvPr id="8195" name="Rectangle 3"/>
          <p:cNvSpPr>
            <a:spLocks noGrp="1" noChangeArrowheads="1"/>
          </p:cNvSpPr>
          <p:nvPr>
            <p:ph type="ctrTitle"/>
          </p:nvPr>
        </p:nvSpPr>
        <p:spPr>
          <a:xfrm>
            <a:off x="1503363" y="1320800"/>
            <a:ext cx="6137275" cy="1470025"/>
          </a:xfrm>
        </p:spPr>
        <p:txBody>
          <a:bodyPr/>
          <a:lstStyle>
            <a:lvl1pPr algn="ctr">
              <a:defRPr sz="3600">
                <a:solidFill>
                  <a:schemeClr val="accent1"/>
                </a:solidFill>
              </a:defRPr>
            </a:lvl1pPr>
          </a:lstStyle>
          <a:p>
            <a:r>
              <a:rPr lang="zh-CN" altLang="en-US" smtClean="0"/>
              <a:t>单击此处编辑母版标题样式</a:t>
            </a:r>
            <a:endParaRPr lang="en-US" altLang="zh-CN"/>
          </a:p>
        </p:txBody>
      </p:sp>
      <p:sp>
        <p:nvSpPr>
          <p:cNvPr id="8196" name="Rectangle 4"/>
          <p:cNvSpPr>
            <a:spLocks noGrp="1" noChangeArrowheads="1"/>
          </p:cNvSpPr>
          <p:nvPr>
            <p:ph type="subTitle" idx="1"/>
          </p:nvPr>
        </p:nvSpPr>
        <p:spPr>
          <a:xfrm>
            <a:off x="1371600" y="4014788"/>
            <a:ext cx="6400800" cy="782637"/>
          </a:xfrm>
        </p:spPr>
        <p:txBody>
          <a:bodyPr/>
          <a:lstStyle>
            <a:lvl1pPr marL="0" indent="0" algn="ctr">
              <a:buFontTx/>
              <a:buNone/>
              <a:defRPr>
                <a:solidFill>
                  <a:schemeClr val="bg1"/>
                </a:solidFill>
              </a:defRPr>
            </a:lvl1pPr>
          </a:lstStyle>
          <a:p>
            <a:r>
              <a:rPr lang="zh-CN" altLang="en-US" smtClean="0"/>
              <a:t>单击此处编辑母版副标题样式</a:t>
            </a:r>
            <a:endParaRPr lang="en-US" altLang="zh-CN"/>
          </a:p>
        </p:txBody>
      </p:sp>
      <p:sp>
        <p:nvSpPr>
          <p:cNvPr id="8197" name="Rectangle 5"/>
          <p:cNvSpPr>
            <a:spLocks noGrp="1" noChangeArrowheads="1"/>
          </p:cNvSpPr>
          <p:nvPr>
            <p:ph type="dt" sz="half" idx="2"/>
          </p:nvPr>
        </p:nvSpPr>
        <p:spPr/>
        <p:txBody>
          <a:bodyPr/>
          <a:lstStyle>
            <a:lvl1pPr>
              <a:defRPr>
                <a:solidFill>
                  <a:schemeClr val="bg1"/>
                </a:solidFill>
              </a:defRPr>
            </a:lvl1pPr>
          </a:lstStyle>
          <a:p>
            <a:endParaRPr lang="en-US" altLang="zh-CN"/>
          </a:p>
        </p:txBody>
      </p:sp>
      <p:sp>
        <p:nvSpPr>
          <p:cNvPr id="8198" name="Rectangle 6"/>
          <p:cNvSpPr>
            <a:spLocks noGrp="1" noChangeArrowheads="1"/>
          </p:cNvSpPr>
          <p:nvPr>
            <p:ph type="ftr" sz="quarter" idx="3"/>
          </p:nvPr>
        </p:nvSpPr>
        <p:spPr/>
        <p:txBody>
          <a:bodyPr/>
          <a:lstStyle>
            <a:lvl1pPr>
              <a:defRPr>
                <a:solidFill>
                  <a:schemeClr val="bg1"/>
                </a:solidFill>
              </a:defRPr>
            </a:lvl1pPr>
          </a:lstStyle>
          <a:p>
            <a:endParaRPr lang="en-US" altLang="zh-CN"/>
          </a:p>
        </p:txBody>
      </p:sp>
      <p:sp>
        <p:nvSpPr>
          <p:cNvPr id="8199" name="Rectangle 7"/>
          <p:cNvSpPr>
            <a:spLocks noGrp="1" noChangeArrowheads="1"/>
          </p:cNvSpPr>
          <p:nvPr>
            <p:ph type="sldNum" sz="quarter" idx="4"/>
          </p:nvPr>
        </p:nvSpPr>
        <p:spPr>
          <a:xfrm>
            <a:off x="7885113" y="6245225"/>
            <a:ext cx="1106487" cy="476250"/>
          </a:xfrm>
        </p:spPr>
        <p:txBody>
          <a:bodyPr/>
          <a:lstStyle>
            <a:lvl1pPr>
              <a:defRPr>
                <a:solidFill>
                  <a:schemeClr val="bg1"/>
                </a:solidFill>
              </a:defRPr>
            </a:lvl1pPr>
          </a:lstStyle>
          <a:p>
            <a:fld id="{56AC45B9-0B7A-4634-8680-03EE0DEC4838}" type="slidenum">
              <a:rPr lang="en-US" altLang="zh-CN"/>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8196">
                                            <p:txEl>
                                              <p:pRg st="0" end="0"/>
                                            </p:txEl>
                                          </p:spTgt>
                                        </p:tgtEl>
                                        <p:attrNameLst>
                                          <p:attrName>style.visibility</p:attrName>
                                        </p:attrNameLst>
                                      </p:cBhvr>
                                      <p:to>
                                        <p:strVal val="visible"/>
                                      </p:to>
                                    </p:set>
                                    <p:animEffect transition="in" filter="fade">
                                      <p:cBhvr>
                                        <p:cTn id="12" dur="1000"/>
                                        <p:tgtEl>
                                          <p:spTgt spid="8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tmplLst>
          <p:tmpl lvl="1">
            <p:tnLst>
              <p:par>
                <p:cTn presetID="10" presetClass="entr" presetSubtype="0" fill="hold" nodeType="withEffect">
                  <p:stCondLst>
                    <p:cond delay="500"/>
                  </p:stCondLst>
                  <p:childTnLst>
                    <p:set>
                      <p:cBhvr>
                        <p:cTn dur="1" fill="hold">
                          <p:stCondLst>
                            <p:cond delay="0"/>
                          </p:stCondLst>
                        </p:cTn>
                        <p:tgtEl>
                          <p:spTgt spid="8196"/>
                        </p:tgtEl>
                        <p:attrNameLst>
                          <p:attrName>style.visibility</p:attrName>
                        </p:attrNameLst>
                      </p:cBhvr>
                      <p:to>
                        <p:strVal val="visible"/>
                      </p:to>
                    </p:set>
                    <p:animEffect transition="in" filter="fade">
                      <p:cBhvr>
                        <p:cTn dur="1000"/>
                        <p:tgtEl>
                          <p:spTgt spid="819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AE713EF-419F-4EB1-A772-91A3B23C3394}"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260350"/>
            <a:ext cx="2227262" cy="58277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813" y="260350"/>
            <a:ext cx="6534150" cy="58277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47F929B-2A1A-4E3C-800D-154DEEF1B034}"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C487B3F8-C673-450B-9156-9248289AFFDF}"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765CF87C-E935-4FE9-94FA-473B8076107A}"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lstStyle>
            <a:lvl1pPr>
              <a:defRPr/>
            </a:lvl1pPr>
          </a:lstStyle>
          <a:p>
            <a:fld id="{A957AB7E-2BF9-41B8-8C6B-CF35FAB417AF}"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6063" y="1341438"/>
            <a:ext cx="4268787"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7250" y="1341438"/>
            <a:ext cx="4270375" cy="474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F6A1049E-4397-4FA9-8FBE-5823442D45C1}"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200C5D56-B069-475E-B0D8-0D98CC8D9AE3}" type="slidenum">
              <a:rPr lang="en-US" altLang="zh-CN"/>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6515F32D-5435-43FD-99D5-AF5272F38EB6}" type="slidenum">
              <a:rPr lang="en-US" altLang="zh-CN"/>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45E1520C-137E-436C-8D21-1E9D43F9B502}" type="slidenum">
              <a:rPr lang="en-US" altLang="zh-CN"/>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lstStyle>
            <a:lvl1pPr>
              <a:defRPr/>
            </a:lvl1pPr>
          </a:lstStyle>
          <a:p>
            <a:fld id="{E3C46617-FC16-4837-AE48-FDD57994D9AA}"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717A4D7-DD3D-4FE0-96BC-4D55A6675EB5}"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lstStyle>
            <a:lvl1pPr>
              <a:defRPr/>
            </a:lvl1pPr>
          </a:lstStyle>
          <a:p>
            <a:fld id="{4D3E861E-A48B-41B6-B459-117D88F2F336}"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227120A-9464-4E86-87E9-17F875D35ED6}"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260350"/>
            <a:ext cx="2227262" cy="58277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813" y="260350"/>
            <a:ext cx="6534150" cy="58277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E11AD4A-496F-4292-A780-0B5266A3580E}"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36364DFF-C431-4C61-B91A-31FD6D911B85}"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A5E85554-E7E5-40F0-87E7-FEAB480E724B}"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lstStyle>
            <a:lvl1pPr>
              <a:defRPr/>
            </a:lvl1pPr>
          </a:lstStyle>
          <a:p>
            <a:fld id="{D1A9E2CD-622A-439D-A9E9-DA57C58DC0B6}"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2725" y="712788"/>
            <a:ext cx="4268788"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33913" y="712788"/>
            <a:ext cx="4270375"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D46DE22B-F773-4AFF-A54B-4AD56A100CDA}"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E3E551FB-FE63-4F42-B09E-44AC2372F074}" type="slidenum">
              <a:rPr lang="en-US" altLang="zh-CN"/>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AB587837-A249-4909-BB7D-852B3CB0F5FE}" type="slidenum">
              <a:rPr lang="en-US" altLang="zh-CN"/>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7DF471D6-12C5-4935-9F01-45DB41C2FF70}" type="slidenum">
              <a:rPr lang="en-US" altLang="zh-CN"/>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lstStyle>
            <a:lvl1pPr>
              <a:defRPr/>
            </a:lvl1pPr>
          </a:lstStyle>
          <a:p>
            <a:fld id="{1AE2D72A-00FD-41D0-A432-2D5E1417A674}"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lstStyle>
            <a:lvl1pPr>
              <a:defRPr/>
            </a:lvl1pPr>
          </a:lstStyle>
          <a:p>
            <a:fld id="{547CD9A6-809E-438E-A27B-F623DBB206CC}"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lstStyle>
            <a:lvl1pPr>
              <a:defRPr/>
            </a:lvl1pPr>
          </a:lstStyle>
          <a:p>
            <a:fld id="{4D12ECF4-9E37-45D6-9BA1-B47F520E4878}"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BC6DD8D-A2AE-4099-B5C7-68292D8769EC}"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4963" y="38100"/>
            <a:ext cx="2219325" cy="6049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813" y="38100"/>
            <a:ext cx="6508750" cy="60499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D4486786-0C21-47C9-999C-36472AF7E910}" type="slidenum">
              <a:rPr lang="en-US" altLang="zh-CN"/>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
        <p:nvSpPr>
          <p:cNvPr id="6" name="页脚占位符 5"/>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6063" y="712788"/>
            <a:ext cx="4268787"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7250" y="712788"/>
            <a:ext cx="4270375" cy="537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2EF48AE9-430B-4657-AEFD-582288F3510A}"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53E4F92D-374D-47E1-B7B7-6FD06B4CC92B}" type="slidenum">
              <a:rPr lang="en-US" altLang="zh-CN"/>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
        <p:nvSpPr>
          <p:cNvPr id="9" name="页脚占位符 8"/>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ABB162C9-A5D9-42B8-9509-E65903935F62}" type="slidenum">
              <a:rPr lang="en-US" altLang="zh-CN"/>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
        <p:nvSpPr>
          <p:cNvPr id="5" name="页脚占位符 4"/>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30BA0BD6-ED1B-4002-8476-FB8F56A7310E}" type="slidenum">
              <a:rPr lang="en-US" altLang="zh-CN"/>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
        <p:nvSpPr>
          <p:cNvPr id="4" name="页脚占位符 3"/>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lstStyle>
            <a:lvl1pPr>
              <a:defRPr/>
            </a:lvl1pPr>
          </a:lstStyle>
          <a:p>
            <a:fld id="{EB2C6872-9699-4939-9643-45F359A77C17}"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lstStyle>
            <a:lvl1pPr>
              <a:defRPr/>
            </a:lvl1pPr>
          </a:lstStyle>
          <a:p>
            <a:fld id="{813A72D0-1F48-4475-B02E-0DA521A6159F}" type="slidenum">
              <a:rPr lang="en-US" altLang="zh-CN"/>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
        <p:nvSpPr>
          <p:cNvPr id="7" name="页脚占位符 6"/>
          <p:cNvSpPr>
            <a:spLocks noGrp="1"/>
          </p:cNvSpPr>
          <p:nvPr>
            <p:ph type="ftr" sz="quarter" idx="12"/>
          </p:nvPr>
        </p:nvSpPr>
        <p:spPr/>
        <p:txBody>
          <a:bodyPr/>
          <a:lstStyle>
            <a:lvl1pPr>
              <a:defRPr/>
            </a:lvl1pPr>
          </a:lstStyle>
          <a:p>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81" name="Picture 13" descr="tmp"/>
          <p:cNvPicPr>
            <a:picLocks noChangeAspect="1" noChangeArrowheads="1"/>
          </p:cNvPicPr>
          <p:nvPr/>
        </p:nvPicPr>
        <p:blipFill>
          <a:blip r:embed="rId12" cstate="print"/>
          <a:srcRect/>
          <a:stretch>
            <a:fillRect/>
          </a:stretch>
        </p:blipFill>
        <p:spPr bwMode="auto">
          <a:xfrm>
            <a:off x="0" y="0"/>
            <a:ext cx="9144000" cy="6856413"/>
          </a:xfrm>
          <a:prstGeom prst="rect">
            <a:avLst/>
          </a:prstGeom>
          <a:noFill/>
        </p:spPr>
      </p:pic>
      <p:sp>
        <p:nvSpPr>
          <p:cNvPr id="7172" name="Rectangle 4"/>
          <p:cNvSpPr>
            <a:spLocks noGrp="1" noChangeArrowheads="1"/>
          </p:cNvSpPr>
          <p:nvPr>
            <p:ph type="body" idx="1"/>
          </p:nvPr>
        </p:nvSpPr>
        <p:spPr bwMode="auto">
          <a:xfrm>
            <a:off x="246063" y="712788"/>
            <a:ext cx="8691562" cy="5375275"/>
          </a:xfrm>
          <a:prstGeom prst="rect">
            <a:avLst/>
          </a:prstGeom>
          <a:noFill/>
          <a:ln w="9525" algn="ctr">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7173" name="Rectangle 5"/>
          <p:cNvSpPr>
            <a:spLocks noGrp="1" noChangeArrowheads="1"/>
          </p:cNvSpPr>
          <p:nvPr>
            <p:ph type="sldNum" sz="quarter" idx="4"/>
          </p:nvPr>
        </p:nvSpPr>
        <p:spPr bwMode="auto">
          <a:xfrm>
            <a:off x="7918450" y="6245225"/>
            <a:ext cx="1106488"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fld id="{484ACDD4-C7E4-48BB-B79B-CB8FC4AF168B}" type="slidenum">
              <a:rPr lang="en-US" altLang="zh-CN"/>
            </a:fld>
            <a:endParaRPr lang="en-US" altLang="zh-CN"/>
          </a:p>
        </p:txBody>
      </p:sp>
      <p:sp>
        <p:nvSpPr>
          <p:cNvPr id="7174" name="Rectangle 6"/>
          <p:cNvSpPr>
            <a:spLocks noGrp="1" noChangeArrowheads="1"/>
          </p:cNvSpPr>
          <p:nvPr>
            <p:ph type="dt" sz="half" idx="2"/>
          </p:nvPr>
        </p:nvSpPr>
        <p:spPr bwMode="auto">
          <a:xfrm>
            <a:off x="223838"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endParaRPr lang="en-US" altLang="zh-CN"/>
          </a:p>
        </p:txBody>
      </p:sp>
      <p:sp>
        <p:nvSpPr>
          <p:cNvPr id="7175" name="Rectangle 7"/>
          <p:cNvSpPr>
            <a:spLocks noGrp="1" noChangeArrowheads="1"/>
          </p:cNvSpPr>
          <p:nvPr>
            <p:ph type="ftr" sz="quarter" idx="3"/>
          </p:nvPr>
        </p:nvSpPr>
        <p:spPr bwMode="auto">
          <a:xfrm>
            <a:off x="2589213" y="6245225"/>
            <a:ext cx="5051425"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宋体" panose="02010600030101010101" pitchFamily="2" charset="-122"/>
              </a:defRPr>
            </a:lvl1pPr>
          </a:lstStyle>
          <a:p>
            <a:endParaRPr lang="en-US" altLang="zh-CN"/>
          </a:p>
        </p:txBody>
      </p:sp>
      <p:sp>
        <p:nvSpPr>
          <p:cNvPr id="7171" name="Rectangle 3"/>
          <p:cNvSpPr>
            <a:spLocks noGrp="1" noChangeArrowheads="1"/>
          </p:cNvSpPr>
          <p:nvPr>
            <p:ph type="title"/>
          </p:nvPr>
        </p:nvSpPr>
        <p:spPr bwMode="auto">
          <a:xfrm>
            <a:off x="23813" y="260350"/>
            <a:ext cx="7599362" cy="468313"/>
          </a:xfrm>
          <a:prstGeom prst="rect">
            <a:avLst/>
          </a:prstGeom>
          <a:noFill/>
          <a:ln w="9525" algn="ctr">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2">
                                            <p:txEl>
                                              <p:pRg st="0" end="0"/>
                                            </p:txEl>
                                          </p:spTgt>
                                        </p:tgtEl>
                                        <p:attrNameLst>
                                          <p:attrName>style.visibility</p:attrName>
                                        </p:attrNameLst>
                                      </p:cBhvr>
                                      <p:to>
                                        <p:strVal val="visible"/>
                                      </p:to>
                                    </p:set>
                                    <p:animEffect transition="in" filter="fade">
                                      <p:cBhvr>
                                        <p:cTn id="11" dur="1000"/>
                                        <p:tgtEl>
                                          <p:spTgt spid="717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172">
                                            <p:txEl>
                                              <p:pRg st="1" end="1"/>
                                            </p:txEl>
                                          </p:spTgt>
                                        </p:tgtEl>
                                        <p:attrNameLst>
                                          <p:attrName>style.visibility</p:attrName>
                                        </p:attrNameLst>
                                      </p:cBhvr>
                                      <p:to>
                                        <p:strVal val="visible"/>
                                      </p:to>
                                    </p:set>
                                    <p:animEffect transition="in" filter="fade">
                                      <p:cBhvr>
                                        <p:cTn id="15" dur="1000"/>
                                        <p:tgtEl>
                                          <p:spTgt spid="7172">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Effect transition="in" filter="fade">
                                      <p:cBhvr>
                                        <p:cTn id="19" dur="1000"/>
                                        <p:tgtEl>
                                          <p:spTgt spid="7172">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animEffect transition="in" filter="fade">
                                      <p:cBhvr>
                                        <p:cTn id="23" dur="1000"/>
                                        <p:tgtEl>
                                          <p:spTgt spid="7172">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fade">
                                      <p:cBhvr>
                                        <p:cTn id="27" dur="1000"/>
                                        <p:tgtEl>
                                          <p:spTgt spid="7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tmplLst>
          <p:tmpl lvl="1">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7172"/>
                        </p:tgtEl>
                        <p:attrNameLst>
                          <p:attrName>style.visibility</p:attrName>
                        </p:attrNameLst>
                      </p:cBhvr>
                      <p:to>
                        <p:strVal val="visible"/>
                      </p:to>
                    </p:set>
                    <p:animEffect transition="in" filter="fade">
                      <p:cBhvr>
                        <p:cTn dur="1000"/>
                        <p:tgtEl>
                          <p:spTgt spid="7172"/>
                        </p:tgtEl>
                      </p:cBhvr>
                    </p:animEffect>
                  </p:childTnLst>
                </p:cTn>
              </p:par>
            </p:tnLst>
          </p:tmpl>
        </p:tmplLst>
      </p:bldP>
      <p:bldP spid="7171" grpId="0"/>
    </p:bldLst>
  </p:timing>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panose="020B0604020202020204" pitchFamily="34" charset="0"/>
        </a:defRPr>
      </a:lvl2pPr>
      <a:lvl3pPr algn="l" rtl="0" eaLnBrk="1" fontAlgn="base" hangingPunct="1">
        <a:spcBef>
          <a:spcPct val="0"/>
        </a:spcBef>
        <a:spcAft>
          <a:spcPct val="0"/>
        </a:spcAft>
        <a:defRPr sz="2400" b="1">
          <a:solidFill>
            <a:schemeClr val="bg1"/>
          </a:solidFill>
          <a:latin typeface="Arial" panose="020B0604020202020204" pitchFamily="34" charset="0"/>
        </a:defRPr>
      </a:lvl3pPr>
      <a:lvl4pPr algn="l" rtl="0" eaLnBrk="1" fontAlgn="base" hangingPunct="1">
        <a:spcBef>
          <a:spcPct val="0"/>
        </a:spcBef>
        <a:spcAft>
          <a:spcPct val="0"/>
        </a:spcAft>
        <a:defRPr sz="2400" b="1">
          <a:solidFill>
            <a:schemeClr val="bg1"/>
          </a:solidFill>
          <a:latin typeface="Arial" panose="020B0604020202020204" pitchFamily="34" charset="0"/>
        </a:defRPr>
      </a:lvl4pPr>
      <a:lvl5pPr algn="l" rtl="0" eaLnBrk="1" fontAlgn="base" hangingPunct="1">
        <a:spcBef>
          <a:spcPct val="0"/>
        </a:spcBef>
        <a:spcAft>
          <a:spcPct val="0"/>
        </a:spcAft>
        <a:defRPr sz="2400" b="1">
          <a:solidFill>
            <a:schemeClr val="bg1"/>
          </a:solidFill>
          <a:latin typeface="Arial" panose="020B0604020202020204" pitchFamily="34" charset="0"/>
        </a:defRPr>
      </a:lvl5pPr>
      <a:lvl6pPr marL="457200" algn="l" rtl="0" eaLnBrk="1" fontAlgn="base" hangingPunct="1">
        <a:spcBef>
          <a:spcPct val="0"/>
        </a:spcBef>
        <a:spcAft>
          <a:spcPct val="0"/>
        </a:spcAft>
        <a:defRPr sz="2400" b="1">
          <a:solidFill>
            <a:schemeClr val="bg1"/>
          </a:solidFill>
          <a:latin typeface="Arial" panose="020B0604020202020204" pitchFamily="34" charset="0"/>
        </a:defRPr>
      </a:lvl6pPr>
      <a:lvl7pPr marL="914400" algn="l" rtl="0" eaLnBrk="1" fontAlgn="base" hangingPunct="1">
        <a:spcBef>
          <a:spcPct val="0"/>
        </a:spcBef>
        <a:spcAft>
          <a:spcPct val="0"/>
        </a:spcAft>
        <a:defRPr sz="2400" b="1">
          <a:solidFill>
            <a:schemeClr val="bg1"/>
          </a:solidFill>
          <a:latin typeface="Arial" panose="020B0604020202020204" pitchFamily="34" charset="0"/>
        </a:defRPr>
      </a:lvl7pPr>
      <a:lvl8pPr marL="1371600" algn="l" rtl="0" eaLnBrk="1" fontAlgn="base" hangingPunct="1">
        <a:spcBef>
          <a:spcPct val="0"/>
        </a:spcBef>
        <a:spcAft>
          <a:spcPct val="0"/>
        </a:spcAft>
        <a:defRPr sz="2400" b="1">
          <a:solidFill>
            <a:schemeClr val="bg1"/>
          </a:solidFill>
          <a:latin typeface="Arial" panose="020B0604020202020204" pitchFamily="34" charset="0"/>
        </a:defRPr>
      </a:lvl8pPr>
      <a:lvl9pPr marL="1828800" algn="l" rtl="0" eaLnBrk="1" fontAlgn="base" hangingPunct="1">
        <a:spcBef>
          <a:spcPct val="0"/>
        </a:spcBef>
        <a:spcAft>
          <a:spcPct val="0"/>
        </a:spcAft>
        <a:defRPr sz="24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32" name="Picture 8" descr="tmp"/>
          <p:cNvPicPr>
            <a:picLocks noChangeAspect="1" noChangeArrowheads="1"/>
          </p:cNvPicPr>
          <p:nvPr/>
        </p:nvPicPr>
        <p:blipFill>
          <a:blip r:embed="rId12" cstate="print"/>
          <a:srcRect/>
          <a:stretch>
            <a:fillRect/>
          </a:stretch>
        </p:blipFill>
        <p:spPr bwMode="auto">
          <a:xfrm>
            <a:off x="0" y="0"/>
            <a:ext cx="9144000" cy="6856413"/>
          </a:xfrm>
          <a:prstGeom prst="rect">
            <a:avLst/>
          </a:prstGeom>
          <a:noFill/>
        </p:spPr>
      </p:pic>
      <p:pic>
        <p:nvPicPr>
          <p:cNvPr id="77834" name="Picture 10" descr="M62GF&amp;D001(title bar)"/>
          <p:cNvPicPr>
            <a:picLocks noChangeAspect="1" noChangeArrowheads="1"/>
          </p:cNvPicPr>
          <p:nvPr/>
        </p:nvPicPr>
        <p:blipFill>
          <a:blip r:embed="rId13" cstate="print"/>
          <a:srcRect/>
          <a:stretch>
            <a:fillRect/>
          </a:stretch>
        </p:blipFill>
        <p:spPr bwMode="auto">
          <a:xfrm>
            <a:off x="0" y="0"/>
            <a:ext cx="9144000" cy="1390650"/>
          </a:xfrm>
          <a:prstGeom prst="rect">
            <a:avLst/>
          </a:prstGeom>
          <a:noFill/>
        </p:spPr>
      </p:pic>
      <p:sp>
        <p:nvSpPr>
          <p:cNvPr id="77827" name="Rectangle 3"/>
          <p:cNvSpPr>
            <a:spLocks noGrp="1" noChangeArrowheads="1"/>
          </p:cNvSpPr>
          <p:nvPr>
            <p:ph type="body" idx="1"/>
          </p:nvPr>
        </p:nvSpPr>
        <p:spPr bwMode="auto">
          <a:xfrm>
            <a:off x="246063" y="1341438"/>
            <a:ext cx="8691562" cy="4746625"/>
          </a:xfrm>
          <a:prstGeom prst="rect">
            <a:avLst/>
          </a:prstGeom>
          <a:noFill/>
          <a:ln w="9525" algn="ctr">
            <a:noFill/>
            <a:miter lim="800000"/>
          </a:ln>
          <a:effectLst/>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77828" name="Rectangle 4"/>
          <p:cNvSpPr>
            <a:spLocks noGrp="1" noChangeArrowheads="1"/>
          </p:cNvSpPr>
          <p:nvPr>
            <p:ph type="sldNum" sz="quarter" idx="4"/>
          </p:nvPr>
        </p:nvSpPr>
        <p:spPr bwMode="auto">
          <a:xfrm>
            <a:off x="7918450" y="6245225"/>
            <a:ext cx="1106488"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fld id="{3D498DF2-3483-4E51-9CC4-DC48BD3ACC8F}" type="slidenum">
              <a:rPr lang="en-US" altLang="zh-CN"/>
            </a:fld>
            <a:endParaRPr lang="en-US" altLang="zh-CN"/>
          </a:p>
        </p:txBody>
      </p:sp>
      <p:sp>
        <p:nvSpPr>
          <p:cNvPr id="77829" name="Rectangle 5"/>
          <p:cNvSpPr>
            <a:spLocks noGrp="1" noChangeArrowheads="1"/>
          </p:cNvSpPr>
          <p:nvPr>
            <p:ph type="dt" sz="half" idx="2"/>
          </p:nvPr>
        </p:nvSpPr>
        <p:spPr bwMode="auto">
          <a:xfrm>
            <a:off x="223838"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endParaRPr lang="en-US" altLang="zh-CN"/>
          </a:p>
        </p:txBody>
      </p:sp>
      <p:sp>
        <p:nvSpPr>
          <p:cNvPr id="77830" name="Rectangle 6"/>
          <p:cNvSpPr>
            <a:spLocks noGrp="1" noChangeArrowheads="1"/>
          </p:cNvSpPr>
          <p:nvPr>
            <p:ph type="ftr" sz="quarter" idx="3"/>
          </p:nvPr>
        </p:nvSpPr>
        <p:spPr bwMode="auto">
          <a:xfrm>
            <a:off x="2589213" y="6245225"/>
            <a:ext cx="5051425"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宋体" panose="02010600030101010101" pitchFamily="2" charset="-122"/>
              </a:defRPr>
            </a:lvl1pPr>
          </a:lstStyle>
          <a:p>
            <a:endParaRPr lang="en-US" altLang="zh-CN"/>
          </a:p>
        </p:txBody>
      </p:sp>
      <p:sp>
        <p:nvSpPr>
          <p:cNvPr id="77831" name="Rectangle 7"/>
          <p:cNvSpPr>
            <a:spLocks noGrp="1" noChangeArrowheads="1"/>
          </p:cNvSpPr>
          <p:nvPr>
            <p:ph type="title"/>
          </p:nvPr>
        </p:nvSpPr>
        <p:spPr bwMode="auto">
          <a:xfrm>
            <a:off x="23813" y="260350"/>
            <a:ext cx="7599362" cy="468313"/>
          </a:xfrm>
          <a:prstGeom prst="rect">
            <a:avLst/>
          </a:prstGeom>
          <a:noFill/>
          <a:ln w="9525" algn="ctr">
            <a:noFill/>
            <a:miter lim="800000"/>
          </a:ln>
          <a:effectLst/>
        </p:spPr>
        <p:txBody>
          <a:bodyPr vert="horz" wrap="square" lIns="91440" tIns="45720" rIns="91440" bIns="45720" numCol="1" anchor="ctr" anchorCtr="0" compatLnSpc="1"/>
          <a:lstStyle/>
          <a:p>
            <a:pPr lvl="0"/>
            <a:r>
              <a:rPr lang="en-US" altLang="zh-CN" smtClean="0"/>
              <a:t>Click to edit Master title style</a:t>
            </a:r>
            <a:endParaRPr lang="en-US" alt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wipe(left)">
                                      <p:cBhvr>
                                        <p:cTn id="7" dur="500"/>
                                        <p:tgtEl>
                                          <p:spTgt spid="778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7831"/>
                                        </p:tgtEl>
                                        <p:attrNameLst>
                                          <p:attrName>style.visibility</p:attrName>
                                        </p:attrNameLst>
                                      </p:cBhvr>
                                      <p:to>
                                        <p:strVal val="visible"/>
                                      </p:to>
                                    </p:set>
                                    <p:animEffect transition="in" filter="wipe(left)">
                                      <p:cBhvr>
                                        <p:cTn id="11" dur="500"/>
                                        <p:tgtEl>
                                          <p:spTgt spid="778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827">
                                            <p:txEl>
                                              <p:pRg st="0" end="0"/>
                                            </p:txEl>
                                          </p:spTgt>
                                        </p:tgtEl>
                                        <p:attrNameLst>
                                          <p:attrName>style.visibility</p:attrName>
                                        </p:attrNameLst>
                                      </p:cBhvr>
                                      <p:to>
                                        <p:strVal val="visible"/>
                                      </p:to>
                                    </p:set>
                                    <p:animEffect transition="in" filter="fade">
                                      <p:cBhvr>
                                        <p:cTn id="15" dur="1000"/>
                                        <p:tgtEl>
                                          <p:spTgt spid="77827">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7827">
                                            <p:txEl>
                                              <p:pRg st="1" end="1"/>
                                            </p:txEl>
                                          </p:spTgt>
                                        </p:tgtEl>
                                        <p:attrNameLst>
                                          <p:attrName>style.visibility</p:attrName>
                                        </p:attrNameLst>
                                      </p:cBhvr>
                                      <p:to>
                                        <p:strVal val="visible"/>
                                      </p:to>
                                    </p:set>
                                    <p:animEffect transition="in" filter="fade">
                                      <p:cBhvr>
                                        <p:cTn id="19" dur="1000"/>
                                        <p:tgtEl>
                                          <p:spTgt spid="77827">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7827">
                                            <p:txEl>
                                              <p:pRg st="2" end="2"/>
                                            </p:txEl>
                                          </p:spTgt>
                                        </p:tgtEl>
                                        <p:attrNameLst>
                                          <p:attrName>style.visibility</p:attrName>
                                        </p:attrNameLst>
                                      </p:cBhvr>
                                      <p:to>
                                        <p:strVal val="visible"/>
                                      </p:to>
                                    </p:set>
                                    <p:animEffect transition="in" filter="fade">
                                      <p:cBhvr>
                                        <p:cTn id="23" dur="1000"/>
                                        <p:tgtEl>
                                          <p:spTgt spid="77827">
                                            <p:txEl>
                                              <p:pRg st="2" end="2"/>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7827">
                                            <p:txEl>
                                              <p:pRg st="3" end="3"/>
                                            </p:txEl>
                                          </p:spTgt>
                                        </p:tgtEl>
                                        <p:attrNameLst>
                                          <p:attrName>style.visibility</p:attrName>
                                        </p:attrNameLst>
                                      </p:cBhvr>
                                      <p:to>
                                        <p:strVal val="visible"/>
                                      </p:to>
                                    </p:set>
                                    <p:animEffect transition="in" filter="fade">
                                      <p:cBhvr>
                                        <p:cTn id="27" dur="1000"/>
                                        <p:tgtEl>
                                          <p:spTgt spid="77827">
                                            <p:txEl>
                                              <p:pRg st="3" end="3"/>
                                            </p:txEl>
                                          </p:spTgt>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Effect transition="in" filter="fade">
                                      <p:cBhvr>
                                        <p:cTn id="31" dur="10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tmplLst>
          <p:tmpl lvl="1">
            <p:tnLst>
              <p:par>
                <p:cTn presetID="10" presetClass="entr" presetSubtype="0" fill="hold" nodeType="after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1000"/>
                        <p:tgtEl>
                          <p:spTgt spid="7782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1000"/>
                        <p:tgtEl>
                          <p:spTgt spid="7782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1000"/>
                        <p:tgtEl>
                          <p:spTgt spid="7782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1000"/>
                        <p:tgtEl>
                          <p:spTgt spid="7782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77827"/>
                        </p:tgtEl>
                        <p:attrNameLst>
                          <p:attrName>style.visibility</p:attrName>
                        </p:attrNameLst>
                      </p:cBhvr>
                      <p:to>
                        <p:strVal val="visible"/>
                      </p:to>
                    </p:set>
                    <p:animEffect transition="in" filter="fade">
                      <p:cBhvr>
                        <p:cTn dur="1000"/>
                        <p:tgtEl>
                          <p:spTgt spid="77827"/>
                        </p:tgtEl>
                      </p:cBhvr>
                    </p:animEffect>
                  </p:childTnLst>
                </p:cTn>
              </p:par>
            </p:tnLst>
          </p:tmpl>
        </p:tmplLst>
      </p:bldP>
      <p:bldP spid="77831" grpId="0"/>
    </p:bldLst>
  </p:timing>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panose="020B0604020202020204" pitchFamily="34" charset="0"/>
        </a:defRPr>
      </a:lvl2pPr>
      <a:lvl3pPr algn="l" rtl="0" fontAlgn="base">
        <a:spcBef>
          <a:spcPct val="0"/>
        </a:spcBef>
        <a:spcAft>
          <a:spcPct val="0"/>
        </a:spcAft>
        <a:defRPr sz="2400" b="1">
          <a:solidFill>
            <a:schemeClr val="bg1"/>
          </a:solidFill>
          <a:latin typeface="Arial" panose="020B0604020202020204" pitchFamily="34" charset="0"/>
        </a:defRPr>
      </a:lvl3pPr>
      <a:lvl4pPr algn="l" rtl="0" fontAlgn="base">
        <a:spcBef>
          <a:spcPct val="0"/>
        </a:spcBef>
        <a:spcAft>
          <a:spcPct val="0"/>
        </a:spcAft>
        <a:defRPr sz="2400" b="1">
          <a:solidFill>
            <a:schemeClr val="bg1"/>
          </a:solidFill>
          <a:latin typeface="Arial" panose="020B0604020202020204" pitchFamily="34" charset="0"/>
        </a:defRPr>
      </a:lvl4pPr>
      <a:lvl5pPr algn="l" rtl="0" fontAlgn="base">
        <a:spcBef>
          <a:spcPct val="0"/>
        </a:spcBef>
        <a:spcAft>
          <a:spcPct val="0"/>
        </a:spcAft>
        <a:defRPr sz="2400" b="1">
          <a:solidFill>
            <a:schemeClr val="bg1"/>
          </a:solidFill>
          <a:latin typeface="Arial" panose="020B0604020202020204" pitchFamily="34" charset="0"/>
        </a:defRPr>
      </a:lvl5pPr>
      <a:lvl6pPr marL="457200" algn="l" rtl="0" fontAlgn="base">
        <a:spcBef>
          <a:spcPct val="0"/>
        </a:spcBef>
        <a:spcAft>
          <a:spcPct val="0"/>
        </a:spcAft>
        <a:defRPr sz="2400" b="1">
          <a:solidFill>
            <a:schemeClr val="bg1"/>
          </a:solidFill>
          <a:latin typeface="Arial" panose="020B0604020202020204" pitchFamily="34" charset="0"/>
        </a:defRPr>
      </a:lvl6pPr>
      <a:lvl7pPr marL="914400" algn="l" rtl="0" fontAlgn="base">
        <a:spcBef>
          <a:spcPct val="0"/>
        </a:spcBef>
        <a:spcAft>
          <a:spcPct val="0"/>
        </a:spcAft>
        <a:defRPr sz="2400" b="1">
          <a:solidFill>
            <a:schemeClr val="bg1"/>
          </a:solidFill>
          <a:latin typeface="Arial" panose="020B0604020202020204" pitchFamily="34" charset="0"/>
        </a:defRPr>
      </a:lvl7pPr>
      <a:lvl8pPr marL="1371600" algn="l" rtl="0" fontAlgn="base">
        <a:spcBef>
          <a:spcPct val="0"/>
        </a:spcBef>
        <a:spcAft>
          <a:spcPct val="0"/>
        </a:spcAft>
        <a:defRPr sz="2400" b="1">
          <a:solidFill>
            <a:schemeClr val="bg1"/>
          </a:solidFill>
          <a:latin typeface="Arial" panose="020B0604020202020204" pitchFamily="34" charset="0"/>
        </a:defRPr>
      </a:lvl8pPr>
      <a:lvl9pPr marL="1828800" algn="l" rtl="0" fontAlgn="base">
        <a:spcBef>
          <a:spcPct val="0"/>
        </a:spcBef>
        <a:spcAft>
          <a:spcPct val="0"/>
        </a:spcAft>
        <a:defRPr sz="24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2" name="Picture 10" descr="tmp"/>
          <p:cNvPicPr>
            <a:picLocks noChangeAspect="1" noChangeArrowheads="1"/>
          </p:cNvPicPr>
          <p:nvPr/>
        </p:nvPicPr>
        <p:blipFill>
          <a:blip r:embed="rId12" cstate="print"/>
          <a:srcRect/>
          <a:stretch>
            <a:fillRect/>
          </a:stretch>
        </p:blipFill>
        <p:spPr bwMode="auto">
          <a:xfrm>
            <a:off x="0" y="0"/>
            <a:ext cx="9144000" cy="6856413"/>
          </a:xfrm>
          <a:prstGeom prst="rect">
            <a:avLst/>
          </a:prstGeom>
          <a:noFill/>
        </p:spPr>
      </p:pic>
      <p:sp>
        <p:nvSpPr>
          <p:cNvPr id="69635" name="Rectangle 3"/>
          <p:cNvSpPr>
            <a:spLocks noGrp="1" noChangeArrowheads="1"/>
          </p:cNvSpPr>
          <p:nvPr>
            <p:ph type="body" idx="1"/>
          </p:nvPr>
        </p:nvSpPr>
        <p:spPr bwMode="auto">
          <a:xfrm>
            <a:off x="212725" y="712788"/>
            <a:ext cx="8691563" cy="5375275"/>
          </a:xfrm>
          <a:prstGeom prst="rect">
            <a:avLst/>
          </a:prstGeom>
          <a:noFill/>
          <a:ln w="9525" algn="ctr">
            <a:noFill/>
            <a:miter lim="800000"/>
          </a:ln>
          <a:effectLst/>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69636" name="Rectangle 4"/>
          <p:cNvSpPr>
            <a:spLocks noGrp="1" noChangeArrowheads="1"/>
          </p:cNvSpPr>
          <p:nvPr>
            <p:ph type="sldNum" sz="quarter" idx="4"/>
          </p:nvPr>
        </p:nvSpPr>
        <p:spPr bwMode="auto">
          <a:xfrm>
            <a:off x="7918450" y="6245225"/>
            <a:ext cx="1106488"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fld id="{35398CBC-F5A3-4196-99DA-3176E6BBF3F5}" type="slidenum">
              <a:rPr lang="en-US" altLang="zh-CN"/>
            </a:fld>
            <a:endParaRPr lang="en-US" altLang="zh-CN"/>
          </a:p>
        </p:txBody>
      </p:sp>
      <p:sp>
        <p:nvSpPr>
          <p:cNvPr id="69637" name="Rectangle 5"/>
          <p:cNvSpPr>
            <a:spLocks noGrp="1" noChangeArrowheads="1"/>
          </p:cNvSpPr>
          <p:nvPr>
            <p:ph type="dt" sz="half" idx="2"/>
          </p:nvPr>
        </p:nvSpPr>
        <p:spPr bwMode="auto">
          <a:xfrm>
            <a:off x="223838"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endParaRPr lang="en-US" altLang="zh-CN"/>
          </a:p>
        </p:txBody>
      </p:sp>
      <p:sp>
        <p:nvSpPr>
          <p:cNvPr id="69638" name="Rectangle 6"/>
          <p:cNvSpPr>
            <a:spLocks noGrp="1" noChangeArrowheads="1"/>
          </p:cNvSpPr>
          <p:nvPr>
            <p:ph type="ftr" sz="quarter" idx="3"/>
          </p:nvPr>
        </p:nvSpPr>
        <p:spPr bwMode="auto">
          <a:xfrm>
            <a:off x="2589213" y="6245225"/>
            <a:ext cx="5051425"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宋体" panose="02010600030101010101" pitchFamily="2" charset="-122"/>
              </a:defRPr>
            </a:lvl1pPr>
          </a:lstStyle>
          <a:p>
            <a:endParaRPr lang="en-US" altLang="zh-CN"/>
          </a:p>
        </p:txBody>
      </p:sp>
      <p:sp>
        <p:nvSpPr>
          <p:cNvPr id="69640" name="Rectangle 8"/>
          <p:cNvSpPr>
            <a:spLocks noGrp="1" noChangeArrowheads="1"/>
          </p:cNvSpPr>
          <p:nvPr>
            <p:ph type="title"/>
          </p:nvPr>
        </p:nvSpPr>
        <p:spPr bwMode="auto">
          <a:xfrm>
            <a:off x="23813" y="38100"/>
            <a:ext cx="7599362" cy="468313"/>
          </a:xfrm>
          <a:prstGeom prst="rect">
            <a:avLst/>
          </a:prstGeom>
          <a:noFill/>
          <a:ln w="9525" algn="ctr">
            <a:noFill/>
            <a:miter lim="800000"/>
          </a:ln>
          <a:effectLst/>
        </p:spPr>
        <p:txBody>
          <a:bodyPr vert="horz" wrap="square" lIns="91440" tIns="45720" rIns="91440" bIns="45720" numCol="1" anchor="ctr" anchorCtr="0" compatLnSpc="1"/>
          <a:lstStyle/>
          <a:p>
            <a:pPr lvl="0"/>
            <a:r>
              <a:rPr lang="en-US" altLang="zh-CN" smtClean="0"/>
              <a:t>Click to edit Master title style</a:t>
            </a:r>
            <a:endParaRPr lang="en-US" altLang="zh-CN" smtClean="0"/>
          </a:p>
        </p:txBody>
      </p:sp>
      <p:pic>
        <p:nvPicPr>
          <p:cNvPr id="69644" name="Picture 12" descr="M62GF&amp;D001(title bar)"/>
          <p:cNvPicPr>
            <a:picLocks noChangeAspect="1" noChangeArrowheads="1"/>
          </p:cNvPicPr>
          <p:nvPr/>
        </p:nvPicPr>
        <p:blipFill>
          <a:blip r:embed="rId13" cstate="print"/>
          <a:srcRect/>
          <a:stretch>
            <a:fillRect/>
          </a:stretch>
        </p:blipFill>
        <p:spPr bwMode="auto">
          <a:xfrm>
            <a:off x="0" y="0"/>
            <a:ext cx="9144000" cy="139065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wipe(left)">
                                      <p:cBhvr>
                                        <p:cTn id="7" dur="500"/>
                                        <p:tgtEl>
                                          <p:spTgt spid="696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Effect transition="in" filter="fade">
                                      <p:cBhvr>
                                        <p:cTn id="11" dur="1000"/>
                                        <p:tgtEl>
                                          <p:spTgt spid="6963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Effect transition="in" filter="fade">
                                      <p:cBhvr>
                                        <p:cTn id="15" dur="1000"/>
                                        <p:tgtEl>
                                          <p:spTgt spid="6963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Effect transition="in" filter="fade">
                                      <p:cBhvr>
                                        <p:cTn id="19" dur="1000"/>
                                        <p:tgtEl>
                                          <p:spTgt spid="69635">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1000"/>
                                        <p:tgtEl>
                                          <p:spTgt spid="69635">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fade">
                                      <p:cBhvr>
                                        <p:cTn id="27" dur="1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tmplLst>
          <p:tmpl lvl="1">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69635"/>
                        </p:tgtEl>
                        <p:attrNameLst>
                          <p:attrName>style.visibility</p:attrName>
                        </p:attrNameLst>
                      </p:cBhvr>
                      <p:to>
                        <p:strVal val="visible"/>
                      </p:to>
                    </p:set>
                    <p:animEffect transition="in" filter="fade">
                      <p:cBhvr>
                        <p:cTn dur="1000"/>
                        <p:tgtEl>
                          <p:spTgt spid="69635"/>
                        </p:tgtEl>
                      </p:cBhvr>
                    </p:animEffect>
                  </p:childTnLst>
                </p:cTn>
              </p:par>
            </p:tnLst>
          </p:tmpl>
        </p:tmplLst>
      </p:bldP>
      <p:bldP spid="69640" grpId="0"/>
    </p:bldLst>
  </p:timing>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panose="020B0604020202020204" pitchFamily="34" charset="0"/>
        </a:defRPr>
      </a:lvl2pPr>
      <a:lvl3pPr algn="l" rtl="0" fontAlgn="base">
        <a:spcBef>
          <a:spcPct val="0"/>
        </a:spcBef>
        <a:spcAft>
          <a:spcPct val="0"/>
        </a:spcAft>
        <a:defRPr sz="2400" b="1">
          <a:solidFill>
            <a:schemeClr val="bg1"/>
          </a:solidFill>
          <a:latin typeface="Arial" panose="020B0604020202020204" pitchFamily="34" charset="0"/>
        </a:defRPr>
      </a:lvl3pPr>
      <a:lvl4pPr algn="l" rtl="0" fontAlgn="base">
        <a:spcBef>
          <a:spcPct val="0"/>
        </a:spcBef>
        <a:spcAft>
          <a:spcPct val="0"/>
        </a:spcAft>
        <a:defRPr sz="2400" b="1">
          <a:solidFill>
            <a:schemeClr val="bg1"/>
          </a:solidFill>
          <a:latin typeface="Arial" panose="020B0604020202020204" pitchFamily="34" charset="0"/>
        </a:defRPr>
      </a:lvl4pPr>
      <a:lvl5pPr algn="l" rtl="0" fontAlgn="base">
        <a:spcBef>
          <a:spcPct val="0"/>
        </a:spcBef>
        <a:spcAft>
          <a:spcPct val="0"/>
        </a:spcAft>
        <a:defRPr sz="2400" b="1">
          <a:solidFill>
            <a:schemeClr val="bg1"/>
          </a:solidFill>
          <a:latin typeface="Arial" panose="020B0604020202020204" pitchFamily="34" charset="0"/>
        </a:defRPr>
      </a:lvl5pPr>
      <a:lvl6pPr marL="457200" algn="l" rtl="0" fontAlgn="base">
        <a:spcBef>
          <a:spcPct val="0"/>
        </a:spcBef>
        <a:spcAft>
          <a:spcPct val="0"/>
        </a:spcAft>
        <a:defRPr sz="2400" b="1">
          <a:solidFill>
            <a:schemeClr val="bg1"/>
          </a:solidFill>
          <a:latin typeface="Arial" panose="020B0604020202020204" pitchFamily="34" charset="0"/>
        </a:defRPr>
      </a:lvl6pPr>
      <a:lvl7pPr marL="914400" algn="l" rtl="0" fontAlgn="base">
        <a:spcBef>
          <a:spcPct val="0"/>
        </a:spcBef>
        <a:spcAft>
          <a:spcPct val="0"/>
        </a:spcAft>
        <a:defRPr sz="2400" b="1">
          <a:solidFill>
            <a:schemeClr val="bg1"/>
          </a:solidFill>
          <a:latin typeface="Arial" panose="020B0604020202020204" pitchFamily="34" charset="0"/>
        </a:defRPr>
      </a:lvl7pPr>
      <a:lvl8pPr marL="1371600" algn="l" rtl="0" fontAlgn="base">
        <a:spcBef>
          <a:spcPct val="0"/>
        </a:spcBef>
        <a:spcAft>
          <a:spcPct val="0"/>
        </a:spcAft>
        <a:defRPr sz="2400" b="1">
          <a:solidFill>
            <a:schemeClr val="bg1"/>
          </a:solidFill>
          <a:latin typeface="Arial" panose="020B0604020202020204" pitchFamily="34" charset="0"/>
        </a:defRPr>
      </a:lvl8pPr>
      <a:lvl9pPr marL="1828800" algn="l" rtl="0" fontAlgn="base">
        <a:spcBef>
          <a:spcPct val="0"/>
        </a:spcBef>
        <a:spcAft>
          <a:spcPct val="0"/>
        </a:spcAft>
        <a:defRPr sz="24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baike.haosou.com/doc/5395569.html" TargetMode="External"/><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aike.so.com/doc/5352773.html" TargetMode="External"/><Relationship Id="rId1" Type="http://schemas.openxmlformats.org/officeDocument/2006/relationships/hyperlink" Target="https://baike.so.com/doc/5385564-5622012.html" TargetMode="Externa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so.com/s?q=%E4%BC%A0%E7%BB%9F%E6%96%87%E5%8C%96&amp;ie=utf-8&amp;src=internal_wenda_recommend_text" TargetMode="External"/><Relationship Id="rId3" Type="http://schemas.openxmlformats.org/officeDocument/2006/relationships/hyperlink" Target="http://www.so.com/s?q=%E9%A9%AC%E5%85%8B%E6%80%9D%E4%B8%BB%E4%B9%89&amp;ie=utf-8&amp;src=internal_wenda_recommend_text" TargetMode="External"/><Relationship Id="rId2" Type="http://schemas.openxmlformats.org/officeDocument/2006/relationships/hyperlink" Target="http://www.so.com/s?q=%E5%9B%BF%E4%BA%8E&amp;ie=utf-8&amp;src=internal_wenda_recommend_text" TargetMode="External"/><Relationship Id="rId1" Type="http://schemas.openxmlformats.org/officeDocument/2006/relationships/hyperlink" Target="http://www.so.com/s?q=%E9%81%B5%E4%B9%89%E4%BC%9A%E8%AE%AE&amp;ie=utf-8&amp;src=internal_wenda_recommend_text" TargetMode="External"/></Relationships>
</file>

<file path=ppt/slides/_rels/slide45.xml.rels><?xml version="1.0" encoding="UTF-8" standalone="yes"?>
<Relationships xmlns="http://schemas.openxmlformats.org/package/2006/relationships"><Relationship Id="rId9" Type="http://schemas.openxmlformats.org/officeDocument/2006/relationships/hyperlink" Target="http://www.so.com/s?q=%E4%B8%AD%E5%A4%AE%E6%9C%BA%E5%85%B3&amp;ie=utf-8&amp;src=internal_wenda_recommend_textn" TargetMode="External"/><Relationship Id="rId8" Type="http://schemas.openxmlformats.org/officeDocument/2006/relationships/hyperlink" Target="http://www.so.com/s?q=1922%E5%B9%B4&amp;ie=utf-8&amp;src=internal_wenda_recommend_textn" TargetMode="External"/><Relationship Id="rId7" Type="http://schemas.openxmlformats.org/officeDocument/2006/relationships/hyperlink" Target="http://www.so.com/s?q=%E5%85%B1%E4%BA%A7%E4%B8%BB%E4%B9%89%E5%B0%8F%E7%BB%84&amp;ie=utf-8&amp;src=internal_wenda_recommend_textn" TargetMode="External"/><Relationship Id="rId6" Type="http://schemas.openxmlformats.org/officeDocument/2006/relationships/hyperlink" Target="http://www.so.com/s?q=%E7%BB%84%E7%BB%87&amp;ie=utf-8&amp;src=internal_wenda_recommend_textn" TargetMode="External"/><Relationship Id="rId5" Type="http://schemas.openxmlformats.org/officeDocument/2006/relationships/hyperlink" Target="http://www.so.com/s?q=%E5%9B%A2%E4%BD%93&amp;ie=utf-8&amp;src=internal_wenda_recommend_textn" TargetMode="External"/><Relationship Id="rId4" Type="http://schemas.openxmlformats.org/officeDocument/2006/relationships/hyperlink" Target="http://www.so.com/s?q=%E9%A9%AC%E5%85%8B%E6%80%9D%E4%B8%BB%E4%B9%89&amp;ie=utf-8&amp;src=internal_wenda_recommend_textn" TargetMode="External"/><Relationship Id="rId3" Type="http://schemas.openxmlformats.org/officeDocument/2006/relationships/hyperlink" Target="http://www.so.com/s?q=%E9%94%99%E8%AF%AF&amp;ie=utf-8&amp;src=internal_wenda_recommend_textn" TargetMode="External"/><Relationship Id="rId21" Type="http://schemas.openxmlformats.org/officeDocument/2006/relationships/slideLayout" Target="../slideLayouts/slideLayout2.xml"/><Relationship Id="rId20" Type="http://schemas.openxmlformats.org/officeDocument/2006/relationships/hyperlink" Target="http://www.so.com/s?q=%E4%B8%AD%E5%9B%BD%E4%BA%BA%E6%B0%91&amp;ie=utf-8&amp;src=internal_wenda_recommend_textn" TargetMode="External"/><Relationship Id="rId2" Type="http://schemas.openxmlformats.org/officeDocument/2006/relationships/hyperlink" Target="http://www.so.com/s?q=%E7%90%86%E8%AE%BA&amp;ie=utf-8&amp;src=internal_wenda_recommend_textn" TargetMode="External"/><Relationship Id="rId19" Type="http://schemas.openxmlformats.org/officeDocument/2006/relationships/hyperlink" Target="http://www.so.com/s?q=%E7%81%AB%E7%82%AC&amp;ie=utf-8&amp;src=internal_wenda_recommend_textn" TargetMode="External"/><Relationship Id="rId18" Type="http://schemas.openxmlformats.org/officeDocument/2006/relationships/hyperlink" Target="http://www.so.com/s?q=7%E6%9C%8823%E6%97%A5&amp;ie=utf-8&amp;src=internal_wenda_recommend_textn" TargetMode="External"/><Relationship Id="rId17" Type="http://schemas.openxmlformats.org/officeDocument/2006/relationships/hyperlink" Target="http://www.so.com/s?q=%E4%B8%AD%E5%9B%BD%E5%85%B1%E4%BA%A7%E5%85%9A%E7%AC%AC%E4%B8%80%E6%AC%A1%E4%BB%A3%E8%A1%A8%E5%A4%A7%E4%BC%9A&amp;ie=utf-8&amp;src=internal_wenda_recommend_textn" TargetMode="External"/><Relationship Id="rId16" Type="http://schemas.openxmlformats.org/officeDocument/2006/relationships/hyperlink" Target="http://www.so.com/s?q=%E6%B5%99%E6%B1%9F&amp;ie=utf-8&amp;src=internal_wenda_recommend_textn" TargetMode="External"/><Relationship Id="rId15" Type="http://schemas.openxmlformats.org/officeDocument/2006/relationships/hyperlink" Target="http://www.so.com/s?q=%E5%A4%A7%E4%BC%9A&amp;ie=utf-8&amp;src=internal_wenda_recommend_textn" TargetMode="External"/><Relationship Id="rId14" Type="http://schemas.openxmlformats.org/officeDocument/2006/relationships/hyperlink" Target="http://www.so.com/s?q=%E7%89%B9%E5%8A%A1&amp;ie=utf-8&amp;src=internal_wenda_recommend_textn" TargetMode="External"/><Relationship Id="rId13" Type="http://schemas.openxmlformats.org/officeDocument/2006/relationships/hyperlink" Target="http://www.so.com/s?q=%E7%BA%AA%E5%BE%8B&amp;ie=utf-8&amp;src=internal_wenda_recommend_textn" TargetMode="External"/><Relationship Id="rId12" Type="http://schemas.openxmlformats.org/officeDocument/2006/relationships/hyperlink" Target="http://www.so.com/s?q=%E7%BB%84%E7%BB%87%E5%8E%9F%E5%88%99&amp;ie=utf-8&amp;src=internal_wenda_recommend_textn" TargetMode="External"/><Relationship Id="rId11" Type="http://schemas.openxmlformats.org/officeDocument/2006/relationships/hyperlink" Target="http://www.so.com/s?q=%E6%B0%91%E4%B8%BB%E9%9B%86%E4%B8%AD%E5%88%B6&amp;ie=utf-8&amp;src=internal_wenda_recommend_textn" TargetMode="External"/><Relationship Id="rId10" Type="http://schemas.openxmlformats.org/officeDocument/2006/relationships/hyperlink" Target="http://www.so.com/s?q=%E5%85%9A%E5%91%98&amp;ie=utf-8&amp;src=internal_wenda_recommend_textn" TargetMode="External"/><Relationship Id="rId1" Type="http://schemas.openxmlformats.org/officeDocument/2006/relationships/hyperlink" Target="http://www.so.com/s?q=%E4%B8%AD%E5%9B%BD%E5%85%B1%E4%BA%A7%E5%85%9A&amp;ie=utf-8&amp;src=internal_wenda_recommend_text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hyperlink" Target="http://www.so.com/s?q=%E7%A7%81%E6%9C%89%E5%88%B6&amp;ie=utf-8&amp;src=internal_wenda_recommend_textn" TargetMode="External"/><Relationship Id="rId8" Type="http://schemas.openxmlformats.org/officeDocument/2006/relationships/hyperlink" Target="http://www.so.com/s?q=%E9%98%B6%E7%BA%A7&amp;ie=utf-8&amp;src=internal_wenda_recommend_textn" TargetMode="External"/><Relationship Id="rId7" Type="http://schemas.openxmlformats.org/officeDocument/2006/relationships/hyperlink" Target="http://www.so.com/s?q=%E7%A4%BE%E4%BC%9A&amp;ie=utf-8&amp;src=internal_wenda_recommend_textn" TargetMode="External"/><Relationship Id="rId6" Type="http://schemas.openxmlformats.org/officeDocument/2006/relationships/hyperlink" Target="http://www.so.com/s?q=%E5%85%B1%E4%BA%A7%E5%85%9A%E5%AE%A3%E8%A8%80&amp;ie=utf-8&amp;src=internal_wenda_recommend_textn" TargetMode="External"/><Relationship Id="rId5" Type="http://schemas.openxmlformats.org/officeDocument/2006/relationships/hyperlink" Target="http://www.so.com/s?q=%E6%96%87%E7%8C%AE&amp;ie=utf-8&amp;src=internal_wenda_recommend_textn" TargetMode="External"/><Relationship Id="rId4" Type="http://schemas.openxmlformats.org/officeDocument/2006/relationships/hyperlink" Target="http://www.so.com/s?q=1852%E5%B9%B4&amp;ie=utf-8&amp;src=internal_wenda_recommend_textn" TargetMode="External"/><Relationship Id="rId3" Type="http://schemas.openxmlformats.org/officeDocument/2006/relationships/hyperlink" Target="http://www.so.com/s?q=1847%E5%B9%B4&amp;ie=utf-8&amp;src=internal_wenda_recommend_textn" TargetMode="External"/><Relationship Id="rId2" Type="http://schemas.openxmlformats.org/officeDocument/2006/relationships/hyperlink" Target="http://www.so.com/s?q=%E6%94%BF%E5%85%9A&amp;ie=utf-8&amp;src=internal_wenda_recommend_textn" TargetMode="External"/><Relationship Id="rId14" Type="http://schemas.openxmlformats.org/officeDocument/2006/relationships/slideLayout" Target="../slideLayouts/slideLayout2.xml"/><Relationship Id="rId13" Type="http://schemas.openxmlformats.org/officeDocument/2006/relationships/hyperlink" Target="http://www.so.com/s?q=%E6%B0%91%E4%B8%BB%E6%9D%83%E5%88%A9&amp;ie=utf-8&amp;src=internal_wenda_recommend_textn" TargetMode="External"/><Relationship Id="rId12" Type="http://schemas.openxmlformats.org/officeDocument/2006/relationships/hyperlink" Target="http://www.so.com/s?q=%E7%AB%8B%E6%B3%95%E6%9C%BA%E5%85%B3&amp;ie=utf-8&amp;src=internal_wenda_recommend_textn" TargetMode="External"/><Relationship Id="rId11" Type="http://schemas.openxmlformats.org/officeDocument/2006/relationships/hyperlink" Target="http://www.so.com/s?q=%E7%BB%84%E7%BB%87%E5%8E%9F%E5%88%99&amp;ie=utf-8&amp;src=internal_wenda_recommend_textn" TargetMode="External"/><Relationship Id="rId10" Type="http://schemas.openxmlformats.org/officeDocument/2006/relationships/hyperlink" Target="http://www.so.com/s?q=%E6%96%B0%E7%A4%BE%E4%BC%9A&amp;ie=utf-8&amp;src=internal_wenda_recommend_textn" TargetMode="External"/><Relationship Id="rId1" Type="http://schemas.openxmlformats.org/officeDocument/2006/relationships/hyperlink" Target="http://www.so.com/s?q=%E6%97%A0%E4%BA%A7%E9%98%B6%E7%BA%A7&amp;ie=utf-8&amp;src=internal_wenda_recommend_text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sz="4800" dirty="0" smtClean="0"/>
              <a:t>不忘初心，牢记使命</a:t>
            </a:r>
            <a:br>
              <a:rPr lang="en-US" altLang="zh-CN" dirty="0" smtClean="0"/>
            </a:br>
            <a:br>
              <a:rPr lang="en-US" altLang="zh-CN" dirty="0" smtClean="0"/>
            </a:br>
            <a:r>
              <a:rPr lang="en-US" altLang="zh-CN" dirty="0" smtClean="0"/>
              <a:t>——</a:t>
            </a:r>
            <a:r>
              <a:rPr lang="zh-CN" altLang="en-US" dirty="0" smtClean="0"/>
              <a:t>中国共产党建党伟业</a:t>
            </a:r>
            <a:endParaRPr lang="zh-CN" altLang="zh-CN" dirty="0"/>
          </a:p>
        </p:txBody>
      </p:sp>
      <p:sp>
        <p:nvSpPr>
          <p:cNvPr id="2051" name="Rectangle 3"/>
          <p:cNvSpPr>
            <a:spLocks noGrp="1" noChangeArrowheads="1"/>
          </p:cNvSpPr>
          <p:nvPr>
            <p:ph type="subTitle" idx="1"/>
          </p:nvPr>
        </p:nvSpPr>
        <p:spPr/>
        <p:txBody>
          <a:bodyPr/>
          <a:lstStyle/>
          <a:p>
            <a:r>
              <a:rPr lang="zh-CN" altLang="en-US" dirty="0" smtClean="0"/>
              <a:t>鄂尔多斯市党校    袁磊</a:t>
            </a:r>
            <a:endParaRPr lang="zh-CN" altLang="zh-CN"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2438" y="692696"/>
            <a:ext cx="8691562" cy="5375275"/>
          </a:xfrm>
        </p:spPr>
        <p:txBody>
          <a:bodyPr/>
          <a:lstStyle/>
          <a:p>
            <a:pPr algn="ctr"/>
            <a:r>
              <a:rPr lang="zh-CN" altLang="en-US" dirty="0" smtClean="0">
                <a:solidFill>
                  <a:schemeClr val="accent2"/>
                </a:solidFill>
              </a:rPr>
              <a:t>科学理论一经被实践掌握的神效</a:t>
            </a:r>
            <a:endParaRPr lang="en-US" altLang="zh-CN" dirty="0" smtClean="0">
              <a:solidFill>
                <a:schemeClr val="accent2"/>
              </a:solidFill>
            </a:endParaRPr>
          </a:p>
          <a:p>
            <a:r>
              <a:rPr lang="zh-CN" altLang="en-US" b="1" dirty="0" smtClean="0"/>
              <a:t>理论：经典中的“歌中之歌”，</a:t>
            </a:r>
            <a:r>
              <a:rPr lang="zh-CN" altLang="en-US" dirty="0" smtClean="0"/>
              <a:t>指引了国际共运中马克思主义的诞生</a:t>
            </a:r>
            <a:endParaRPr lang="en-US" altLang="zh-CN" dirty="0" smtClean="0"/>
          </a:p>
          <a:p>
            <a:r>
              <a:rPr lang="zh-CN" altLang="en-US" b="1" dirty="0" smtClean="0"/>
              <a:t>现实：世界被切成两半</a:t>
            </a:r>
            <a:endParaRPr lang="en-US" altLang="zh-CN" b="1" dirty="0" smtClean="0"/>
          </a:p>
          <a:p>
            <a:pPr>
              <a:buNone/>
            </a:pPr>
            <a:r>
              <a:rPr lang="zh-CN" altLang="en-US" dirty="0" smtClean="0"/>
              <a:t>“三分之一世界人口聚拢在无产革命旗帜下”</a:t>
            </a:r>
            <a:endParaRPr lang="en-US" altLang="zh-CN" dirty="0" smtClean="0"/>
          </a:p>
          <a:p>
            <a:pPr>
              <a:buNone/>
            </a:pPr>
            <a:r>
              <a:rPr lang="en-US" altLang="zh-CN" dirty="0" smtClean="0"/>
              <a:t>70</a:t>
            </a:r>
            <a:r>
              <a:rPr lang="zh-CN" altLang="en-US" dirty="0" smtClean="0"/>
              <a:t>年后烧出第一个社会主义国家</a:t>
            </a:r>
            <a:endParaRPr lang="en-US" altLang="zh-CN" dirty="0" smtClean="0"/>
          </a:p>
          <a:p>
            <a:pPr>
              <a:buNone/>
            </a:pPr>
            <a:r>
              <a:rPr lang="en-US" altLang="zh-CN" dirty="0" smtClean="0"/>
              <a:t>73</a:t>
            </a:r>
            <a:r>
              <a:rPr lang="zh-CN" altLang="en-US" dirty="0" smtClean="0"/>
              <a:t>年后烧出世界第一大执政党</a:t>
            </a:r>
            <a:endParaRPr lang="en-US" altLang="zh-CN" dirty="0" smtClean="0"/>
          </a:p>
          <a:p>
            <a:endParaRPr lang="zh-CN" altLang="en-US" dirty="0"/>
          </a:p>
        </p:txBody>
      </p:sp>
      <p:pic>
        <p:nvPicPr>
          <p:cNvPr id="4" name="图片 3"/>
          <p:cNvPicPr>
            <a:picLocks noChangeAspect="1"/>
          </p:cNvPicPr>
          <p:nvPr/>
        </p:nvPicPr>
        <p:blipFill>
          <a:blip r:embed="rId1" cstate="print"/>
          <a:stretch>
            <a:fillRect/>
          </a:stretch>
        </p:blipFill>
        <p:spPr>
          <a:xfrm>
            <a:off x="6588224" y="3789040"/>
            <a:ext cx="2019687" cy="27809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6380" y="260648"/>
            <a:ext cx="4481195" cy="5745183"/>
          </a:xfrm>
        </p:spPr>
        <p:txBody>
          <a:bodyPr/>
          <a:lstStyle/>
          <a:p>
            <a:r>
              <a:rPr lang="zh-CN" altLang="en-US" sz="3600" dirty="0" smtClean="0">
                <a:solidFill>
                  <a:srgbClr val="FF0000"/>
                </a:solidFill>
              </a:rPr>
              <a:t>三、一声炮响，幽灵东来</a:t>
            </a:r>
            <a:endParaRPr lang="en-US" altLang="zh-CN" sz="3600" dirty="0" smtClean="0">
              <a:solidFill>
                <a:srgbClr val="FF0000"/>
              </a:solidFill>
            </a:endParaRPr>
          </a:p>
          <a:p>
            <a:endParaRPr lang="en-US" altLang="zh-CN" sz="2800" dirty="0" smtClean="0"/>
          </a:p>
          <a:p>
            <a:r>
              <a:rPr lang="zh-CN" altLang="en-US" sz="2800" dirty="0" smtClean="0"/>
              <a:t>大背景</a:t>
            </a:r>
            <a:r>
              <a:rPr lang="en-US" altLang="zh-CN" sz="2800" dirty="0" smtClean="0"/>
              <a:t>——</a:t>
            </a:r>
            <a:r>
              <a:rPr lang="zh-CN" altLang="en-US" sz="2800" dirty="0" smtClean="0"/>
              <a:t>中国人“学习西方”一次次破灭</a:t>
            </a:r>
            <a:endParaRPr lang="en-US" altLang="zh-CN" sz="2800" dirty="0" smtClean="0"/>
          </a:p>
          <a:p>
            <a:endParaRPr lang="en-US" altLang="zh-CN" sz="2800" dirty="0" smtClean="0"/>
          </a:p>
          <a:p>
            <a:r>
              <a:rPr lang="en-US" altLang="zh-CN" sz="2800" dirty="0" smtClean="0"/>
              <a:t>      </a:t>
            </a:r>
            <a:r>
              <a:rPr lang="zh-CN" altLang="en-US" sz="2800" dirty="0" smtClean="0"/>
              <a:t>时局图→洋务运动→戊戌变法→辛亥革命→军阀混战</a:t>
            </a:r>
            <a:endParaRPr lang="en-US" altLang="zh-CN" sz="2800" dirty="0" smtClean="0"/>
          </a:p>
          <a:p>
            <a:endParaRPr lang="zh-CN" altLang="en-US" dirty="0"/>
          </a:p>
        </p:txBody>
      </p:sp>
      <p:pic>
        <p:nvPicPr>
          <p:cNvPr id="4" name="图片 3"/>
          <p:cNvPicPr>
            <a:picLocks noChangeAspect="1"/>
          </p:cNvPicPr>
          <p:nvPr/>
        </p:nvPicPr>
        <p:blipFill>
          <a:blip r:embed="rId1" cstate="print"/>
          <a:stretch>
            <a:fillRect/>
          </a:stretch>
        </p:blipFill>
        <p:spPr>
          <a:xfrm>
            <a:off x="5148064" y="764704"/>
            <a:ext cx="3312237" cy="47657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dirty="0" smtClean="0"/>
              <a:t>       </a:t>
            </a:r>
            <a:endParaRPr lang="en-US" altLang="zh-CN" sz="2800" dirty="0" smtClean="0"/>
          </a:p>
          <a:p>
            <a:r>
              <a:rPr lang="en-US" altLang="zh-CN" sz="2800" dirty="0" smtClean="0"/>
              <a:t>      </a:t>
            </a:r>
            <a:r>
              <a:rPr lang="zh-CN" altLang="en-US" sz="2800" dirty="0" smtClean="0">
                <a:latin typeface="华文楷体" panose="02010600040101010101" pitchFamily="2" charset="-122"/>
                <a:ea typeface="华文楷体" panose="02010600040101010101" pitchFamily="2" charset="-122"/>
              </a:rPr>
              <a:t>毛泽东：“在一个很长时期内，即从</a:t>
            </a:r>
            <a:r>
              <a:rPr lang="en-US" altLang="zh-CN" sz="2800" dirty="0" smtClean="0">
                <a:latin typeface="华文楷体" panose="02010600040101010101" pitchFamily="2" charset="-122"/>
                <a:ea typeface="华文楷体" panose="02010600040101010101" pitchFamily="2" charset="-122"/>
              </a:rPr>
              <a:t>1840</a:t>
            </a:r>
            <a:r>
              <a:rPr lang="zh-CN" altLang="en-US" sz="2800" dirty="0" smtClean="0">
                <a:latin typeface="华文楷体" panose="02010600040101010101" pitchFamily="2" charset="-122"/>
                <a:ea typeface="华文楷体" panose="02010600040101010101" pitchFamily="2" charset="-122"/>
              </a:rPr>
              <a:t>年鸦片战争到</a:t>
            </a:r>
            <a:r>
              <a:rPr lang="en-US" altLang="zh-CN" sz="2800" dirty="0" smtClean="0">
                <a:latin typeface="华文楷体" panose="02010600040101010101" pitchFamily="2" charset="-122"/>
                <a:ea typeface="华文楷体" panose="02010600040101010101" pitchFamily="2" charset="-122"/>
              </a:rPr>
              <a:t>1919</a:t>
            </a:r>
            <a:r>
              <a:rPr lang="zh-CN" altLang="en-US" sz="2800" dirty="0" smtClean="0">
                <a:latin typeface="华文楷体" panose="02010600040101010101" pitchFamily="2" charset="-122"/>
                <a:ea typeface="华文楷体" panose="02010600040101010101" pitchFamily="2" charset="-122"/>
              </a:rPr>
              <a:t>年五四运动的前夜，共计</a:t>
            </a:r>
            <a:r>
              <a:rPr lang="en-US" altLang="zh-CN" sz="2800" dirty="0" smtClean="0">
                <a:latin typeface="华文楷体" panose="02010600040101010101" pitchFamily="2" charset="-122"/>
                <a:ea typeface="华文楷体" panose="02010600040101010101" pitchFamily="2" charset="-122"/>
              </a:rPr>
              <a:t>70</a:t>
            </a:r>
            <a:r>
              <a:rPr lang="zh-CN" altLang="en-US" sz="2800" dirty="0" smtClean="0">
                <a:latin typeface="华文楷体" panose="02010600040101010101" pitchFamily="2" charset="-122"/>
                <a:ea typeface="华文楷体" panose="02010600040101010101" pitchFamily="2" charset="-122"/>
              </a:rPr>
              <a:t>多年中，中国人没有什么思想武器可以抵御帝国主义。旧的顽固的封建主义思想武器打败仗了，抵不住宣告破产了。不得已中国人被迫从帝国主义老家即西方资产阶级革命时代的武器库中学来了进化论，天赋人权和资产阶级共和国等思想武器和政治方案，组织过政党，举行过革命，以为可以外御列强，内建民国。但这些东西和封建主义思想武器一样，软弱得很，又是抵不住败下阵来，宣告破产了”。</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6063" y="260648"/>
            <a:ext cx="8691562" cy="5827415"/>
          </a:xfrm>
        </p:spPr>
        <p:txBody>
          <a:bodyPr/>
          <a:lstStyle/>
          <a:p>
            <a:pPr>
              <a:buNone/>
            </a:pPr>
            <a:r>
              <a:rPr lang="en-US" altLang="zh-CN" sz="2800" dirty="0" smtClean="0"/>
              <a:t>   </a:t>
            </a:r>
            <a:endParaRPr lang="en-US" altLang="zh-CN" sz="2800" dirty="0" smtClean="0"/>
          </a:p>
          <a:p>
            <a:r>
              <a:rPr lang="zh-CN" altLang="en-US" sz="2800" dirty="0" smtClean="0"/>
              <a:t>      </a:t>
            </a:r>
            <a:r>
              <a:rPr lang="en-US" altLang="zh-CN" dirty="0" smtClean="0">
                <a:solidFill>
                  <a:srgbClr val="0070C0"/>
                </a:solidFill>
              </a:rPr>
              <a:t>1</a:t>
            </a:r>
            <a:r>
              <a:rPr lang="zh-CN" altLang="en-US" dirty="0" smtClean="0">
                <a:solidFill>
                  <a:srgbClr val="0070C0"/>
                </a:solidFill>
              </a:rPr>
              <a:t>、学习的“幼稚”到一声炮响的震惊</a:t>
            </a:r>
            <a:endParaRPr lang="en-US" altLang="zh-CN" dirty="0" smtClean="0">
              <a:solidFill>
                <a:srgbClr val="0070C0"/>
              </a:solidFill>
            </a:endParaRPr>
          </a:p>
          <a:p>
            <a:endParaRPr lang="en-US" altLang="zh-CN" sz="2800" b="1" dirty="0" smtClean="0">
              <a:solidFill>
                <a:srgbClr val="0070C0"/>
              </a:solidFill>
            </a:endParaRPr>
          </a:p>
          <a:p>
            <a:r>
              <a:rPr lang="zh-CN" altLang="en-US" sz="2800" b="1" dirty="0" smtClean="0">
                <a:solidFill>
                  <a:srgbClr val="FF0000"/>
                </a:solidFill>
              </a:rPr>
              <a:t>       一声炮响：</a:t>
            </a:r>
            <a:r>
              <a:rPr lang="zh-CN" altLang="en-US" sz="2800" dirty="0" smtClean="0"/>
              <a:t>十月革命</a:t>
            </a:r>
            <a:endParaRPr lang="en-US" altLang="zh-CN" sz="2800" dirty="0" smtClean="0"/>
          </a:p>
          <a:p>
            <a:r>
              <a:rPr lang="en-US" altLang="zh-CN" sz="2800" dirty="0" smtClean="0"/>
              <a:t>       </a:t>
            </a:r>
            <a:r>
              <a:rPr lang="zh-CN" altLang="en-US" sz="2800" b="1" dirty="0" smtClean="0">
                <a:solidFill>
                  <a:srgbClr val="FF0000"/>
                </a:solidFill>
              </a:rPr>
              <a:t>一则消息</a:t>
            </a:r>
            <a:r>
              <a:rPr lang="zh-CN" altLang="en-US" sz="2800" dirty="0" smtClean="0"/>
              <a:t>：“广义派联合兵、工反抗政府，夺国 库，占领站台”</a:t>
            </a:r>
            <a:r>
              <a:rPr lang="en-US" altLang="zh-CN" sz="2800" dirty="0" smtClean="0"/>
              <a:t>《</a:t>
            </a:r>
            <a:r>
              <a:rPr lang="zh-CN" altLang="en-US" sz="2800" dirty="0" smtClean="0"/>
              <a:t>李宁取得胜利的原因</a:t>
            </a:r>
            <a:r>
              <a:rPr lang="en-US" altLang="zh-CN" sz="2800" dirty="0" smtClean="0"/>
              <a:t>》</a:t>
            </a:r>
            <a:endParaRPr lang="en-US" altLang="zh-CN" sz="2800" dirty="0" smtClean="0"/>
          </a:p>
          <a:p>
            <a:r>
              <a:rPr lang="zh-CN" altLang="en-US" sz="2800" b="1" dirty="0" smtClean="0">
                <a:solidFill>
                  <a:srgbClr val="FF0000"/>
                </a:solidFill>
              </a:rPr>
              <a:t>       一个宣言</a:t>
            </a:r>
            <a:r>
              <a:rPr lang="zh-CN" altLang="en-US" sz="2800" dirty="0" smtClean="0"/>
              <a:t>：“放弃沙俄对中国所有不平等条约”</a:t>
            </a:r>
            <a:r>
              <a:rPr lang="en-US" altLang="zh-CN" sz="2800" dirty="0" smtClean="0"/>
              <a:t>《</a:t>
            </a:r>
            <a:r>
              <a:rPr lang="zh-CN" altLang="en-US" sz="2800" dirty="0" smtClean="0"/>
              <a:t>加拉罕宣言</a:t>
            </a:r>
            <a:r>
              <a:rPr lang="en-US" altLang="zh-CN" sz="2800" dirty="0" smtClean="0"/>
              <a:t>》</a:t>
            </a:r>
            <a:endParaRPr lang="en-US" altLang="zh-CN" sz="2800" dirty="0" smtClean="0"/>
          </a:p>
          <a:p>
            <a:r>
              <a:rPr lang="zh-CN" altLang="en-US" sz="2800" dirty="0" smtClean="0"/>
              <a:t>       </a:t>
            </a:r>
            <a:r>
              <a:rPr lang="zh-CN" altLang="en-US" sz="2800" b="1" dirty="0" smtClean="0">
                <a:solidFill>
                  <a:srgbClr val="FF0000"/>
                </a:solidFill>
              </a:rPr>
              <a:t>一个事件</a:t>
            </a:r>
            <a:r>
              <a:rPr lang="zh-CN" altLang="en-US" sz="2800" dirty="0" smtClean="0"/>
              <a:t>：五四运动</a:t>
            </a:r>
            <a:endParaRPr lang="en-US" altLang="zh-CN" sz="2800" dirty="0" smtClean="0"/>
          </a:p>
          <a:p>
            <a:r>
              <a:rPr lang="en-US" altLang="zh-CN" sz="2800" dirty="0" smtClean="0"/>
              <a:t>       </a:t>
            </a:r>
            <a:r>
              <a:rPr lang="zh-CN" altLang="en-US" sz="2800" b="1" dirty="0" smtClean="0">
                <a:solidFill>
                  <a:srgbClr val="FF0000"/>
                </a:solidFill>
              </a:rPr>
              <a:t>化学反应</a:t>
            </a:r>
            <a:r>
              <a:rPr lang="zh-CN" altLang="en-US" sz="2800" b="1" dirty="0" smtClean="0"/>
              <a:t>：</a:t>
            </a:r>
            <a:r>
              <a:rPr lang="zh-CN" altLang="en-US" sz="2800" dirty="0" smtClean="0"/>
              <a:t>马克思主义广泛传播</a:t>
            </a:r>
            <a:endParaRPr lang="en-US" altLang="zh-CN" sz="2800" dirty="0" smtClean="0"/>
          </a:p>
          <a:p>
            <a:endParaRPr lang="zh-CN"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solidFill>
                  <a:srgbClr val="0070C0"/>
                </a:solidFill>
              </a:rPr>
              <a:t>2</a:t>
            </a:r>
            <a:r>
              <a:rPr lang="zh-CN" altLang="en-US" dirty="0" smtClean="0">
                <a:solidFill>
                  <a:srgbClr val="0070C0"/>
                </a:solidFill>
              </a:rPr>
              <a:t>、丢掉幻想“走俄国道路”</a:t>
            </a:r>
            <a:endParaRPr lang="en-US" altLang="zh-CN" dirty="0" smtClean="0">
              <a:solidFill>
                <a:srgbClr val="0070C0"/>
              </a:solidFill>
            </a:endParaRPr>
          </a:p>
          <a:p>
            <a:pPr algn="ctr"/>
            <a:r>
              <a:rPr lang="en-US" altLang="zh-CN" sz="2800" dirty="0" smtClean="0"/>
              <a:t>    </a:t>
            </a:r>
            <a:r>
              <a:rPr lang="zh-CN" altLang="en-US" sz="2800" dirty="0" smtClean="0"/>
              <a:t>中国知识分子的思想转向：</a:t>
            </a:r>
            <a:endParaRPr lang="en-US" altLang="zh-CN" sz="2800" dirty="0" smtClean="0"/>
          </a:p>
          <a:p>
            <a:pPr algn="ctr"/>
            <a:r>
              <a:rPr lang="en-US" altLang="zh-CN" sz="2800" dirty="0" smtClean="0">
                <a:solidFill>
                  <a:srgbClr val="FF0000"/>
                </a:solidFill>
              </a:rPr>
              <a:t>    </a:t>
            </a:r>
            <a:r>
              <a:rPr lang="zh-CN" altLang="en-US" sz="2800" dirty="0" smtClean="0">
                <a:solidFill>
                  <a:srgbClr val="FF0000"/>
                </a:solidFill>
              </a:rPr>
              <a:t>关注俄国、关注马克思主义</a:t>
            </a:r>
            <a:endParaRPr lang="en-US" altLang="zh-CN" sz="2800" dirty="0" smtClean="0">
              <a:solidFill>
                <a:srgbClr val="FF0000"/>
              </a:solidFill>
            </a:endParaRPr>
          </a:p>
          <a:p>
            <a:r>
              <a:rPr lang="en-US" altLang="zh-CN" sz="2800" dirty="0" smtClean="0"/>
              <a:t>    </a:t>
            </a:r>
            <a:r>
              <a:rPr lang="zh-CN" altLang="en-US" sz="2800" dirty="0" smtClean="0"/>
              <a:t>毛泽东：“启发唤醒了中国人，中国人学得了一样新东西，不是西方主义而是马克思主义，走俄国道路”。</a:t>
            </a:r>
            <a:endParaRPr lang="en-US" altLang="zh-CN" sz="2800" dirty="0" smtClean="0"/>
          </a:p>
          <a:p>
            <a:r>
              <a:rPr lang="en-US" altLang="zh-CN" sz="2800" dirty="0" smtClean="0"/>
              <a:t>    </a:t>
            </a:r>
            <a:r>
              <a:rPr lang="zh-CN" altLang="en-US" sz="2800" dirty="0" smtClean="0"/>
              <a:t>“我看俄国式的革命，是无论如何山穷水尽诸路皆不通了的一个变计，并不是有更好的方法而弃之不用，单要来这个恐怖（革命，“虎嘴里是讨不出食来的”）的方法”</a:t>
            </a:r>
            <a:endParaRPr lang="zh-CN"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sz="3600" dirty="0" smtClean="0">
                <a:solidFill>
                  <a:srgbClr val="FF0000"/>
                </a:solidFill>
              </a:rPr>
              <a:t>四、五四诸神的转向</a:t>
            </a:r>
            <a:endParaRPr lang="en-US" altLang="zh-CN" sz="2800" dirty="0" smtClean="0">
              <a:solidFill>
                <a:srgbClr val="0070C0"/>
              </a:solidFill>
            </a:endParaRPr>
          </a:p>
          <a:p>
            <a:r>
              <a:rPr lang="en-US" altLang="zh-CN" dirty="0" smtClean="0">
                <a:solidFill>
                  <a:srgbClr val="0070C0"/>
                </a:solidFill>
              </a:rPr>
              <a:t>1</a:t>
            </a:r>
            <a:r>
              <a:rPr lang="zh-CN" altLang="en-US" dirty="0" smtClean="0">
                <a:solidFill>
                  <a:srgbClr val="0070C0"/>
                </a:solidFill>
              </a:rPr>
              <a:t>、“辫子剪掉</a:t>
            </a:r>
            <a:r>
              <a:rPr lang="zh-CN" altLang="en-US" b="1" dirty="0" smtClean="0">
                <a:solidFill>
                  <a:srgbClr val="0070C0"/>
                </a:solidFill>
              </a:rPr>
              <a:t>思想革命</a:t>
            </a:r>
            <a:r>
              <a:rPr lang="en-US" altLang="zh-CN" b="1" dirty="0" smtClean="0">
                <a:solidFill>
                  <a:srgbClr val="0070C0"/>
                </a:solidFill>
              </a:rPr>
              <a:t>——</a:t>
            </a:r>
            <a:r>
              <a:rPr lang="zh-CN" altLang="en-US" dirty="0" smtClean="0">
                <a:solidFill>
                  <a:srgbClr val="0070C0"/>
                </a:solidFill>
              </a:rPr>
              <a:t>新文化运动</a:t>
            </a:r>
            <a:r>
              <a:rPr lang="en-US" altLang="zh-CN" sz="2800" dirty="0" smtClean="0"/>
              <a:t>       </a:t>
            </a:r>
            <a:endParaRPr lang="en-US" altLang="zh-CN" sz="2800" dirty="0" smtClean="0"/>
          </a:p>
          <a:p>
            <a:r>
              <a:rPr lang="en-US" altLang="zh-CN" sz="2800" dirty="0" smtClean="0"/>
              <a:t>        </a:t>
            </a:r>
            <a:r>
              <a:rPr lang="zh-CN" altLang="en-US" sz="2800" b="1" dirty="0" smtClean="0"/>
              <a:t>一本杂志</a:t>
            </a:r>
            <a:r>
              <a:rPr lang="en-US" altLang="zh-CN" sz="2800" dirty="0" smtClean="0"/>
              <a:t>——《</a:t>
            </a:r>
            <a:r>
              <a:rPr lang="zh-CN" altLang="en-US" sz="2800" dirty="0" smtClean="0"/>
              <a:t>新青年</a:t>
            </a:r>
            <a:r>
              <a:rPr lang="en-US" altLang="zh-CN" sz="2800" dirty="0" smtClean="0"/>
              <a:t>》</a:t>
            </a:r>
            <a:endParaRPr lang="en-US" altLang="zh-CN" sz="2800" dirty="0" smtClean="0"/>
          </a:p>
          <a:p>
            <a:r>
              <a:rPr lang="en-US" altLang="zh-CN" sz="2800" dirty="0" smtClean="0"/>
              <a:t>        </a:t>
            </a:r>
            <a:r>
              <a:rPr lang="zh-CN" altLang="en-US" sz="2800" dirty="0" smtClean="0"/>
              <a:t>毛泽东：“影响最深的书刊就是</a:t>
            </a:r>
            <a:r>
              <a:rPr lang="en-US" altLang="zh-CN" sz="2800" dirty="0" smtClean="0"/>
              <a:t>《</a:t>
            </a:r>
            <a:r>
              <a:rPr lang="zh-CN" altLang="en-US" sz="2800" dirty="0" smtClean="0"/>
              <a:t>新青年</a:t>
            </a:r>
            <a:r>
              <a:rPr lang="en-US" altLang="zh-CN" sz="2800" dirty="0" smtClean="0"/>
              <a:t>》</a:t>
            </a:r>
            <a:r>
              <a:rPr lang="zh-CN" altLang="en-US" sz="2800" dirty="0" smtClean="0"/>
              <a:t>，在我上师范学校的时候，就开始读这本杂志了。我非常钦佩胡适和陈独秀的文章，他们代替了已被抛弃的梁、康，一时成了我的楷模”。</a:t>
            </a:r>
            <a:endParaRPr lang="en-US" altLang="zh-CN" sz="2800" dirty="0" smtClean="0"/>
          </a:p>
          <a:p>
            <a:r>
              <a:rPr lang="en-US" altLang="zh-CN" sz="2800" b="1" dirty="0" smtClean="0"/>
              <a:t>        </a:t>
            </a:r>
            <a:r>
              <a:rPr lang="zh-CN" altLang="en-US" sz="2800" b="1" dirty="0" smtClean="0"/>
              <a:t>几个知识分子</a:t>
            </a:r>
            <a:r>
              <a:rPr lang="en-US" altLang="zh-CN" sz="2800" dirty="0" smtClean="0"/>
              <a:t>——</a:t>
            </a:r>
            <a:r>
              <a:rPr lang="zh-CN" altLang="en-US" sz="2800" dirty="0" smtClean="0"/>
              <a:t>陈独秀、李大钊、胡适、鲁迅、蔡元培、钱玄同 </a:t>
            </a:r>
            <a:r>
              <a:rPr lang="en-US" altLang="zh-CN" sz="2800" dirty="0" smtClean="0"/>
              <a:t>……</a:t>
            </a:r>
            <a:endParaRPr lang="en-US" altLang="zh-CN" sz="2800" dirty="0" smtClean="0"/>
          </a:p>
          <a:p>
            <a:r>
              <a:rPr lang="en-US" altLang="zh-CN" sz="2800" dirty="0" smtClean="0"/>
              <a:t>       </a:t>
            </a:r>
            <a:endParaRPr lang="zh-CN"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b="1" dirty="0" smtClean="0"/>
              <a:t>    一场思想解放运动</a:t>
            </a:r>
            <a:r>
              <a:rPr lang="en-US" altLang="zh-CN" sz="2800" dirty="0" smtClean="0"/>
              <a:t>——</a:t>
            </a:r>
            <a:r>
              <a:rPr lang="zh-CN" altLang="en-US" sz="2800" dirty="0" smtClean="0"/>
              <a:t>民主科学与专制迷信，个性解放与封建礼教，新文学与旧文学</a:t>
            </a:r>
            <a:endParaRPr lang="en-US" altLang="zh-CN" sz="2800" dirty="0" smtClean="0"/>
          </a:p>
          <a:p>
            <a:pPr>
              <a:buNone/>
            </a:pPr>
            <a:endParaRPr lang="en-US" altLang="zh-CN" sz="2800" dirty="0" smtClean="0"/>
          </a:p>
          <a:p>
            <a:r>
              <a:rPr lang="zh-CN" altLang="en-US" sz="2400" dirty="0" smtClean="0">
                <a:latin typeface="华文楷体" panose="02010600040101010101" pitchFamily="2" charset="-122"/>
                <a:ea typeface="华文楷体" panose="02010600040101010101" pitchFamily="2" charset="-122"/>
              </a:rPr>
              <a:t>    “民主与君主不两立，自由与专制不并存”</a:t>
            </a:r>
            <a:endParaRPr lang="en-US" altLang="zh-CN" sz="2400" dirty="0" smtClean="0">
              <a:latin typeface="华文楷体" panose="02010600040101010101" pitchFamily="2" charset="-122"/>
              <a:ea typeface="华文楷体" panose="02010600040101010101" pitchFamily="2" charset="-122"/>
            </a:endParaRPr>
          </a:p>
          <a:p>
            <a:r>
              <a:rPr lang="zh-CN" altLang="en-US" sz="2400" dirty="0" smtClean="0">
                <a:latin typeface="华文楷体" panose="02010600040101010101" pitchFamily="2" charset="-122"/>
                <a:ea typeface="华文楷体" panose="02010600040101010101" pitchFamily="2" charset="-122"/>
              </a:rPr>
              <a:t>    “近代欧洲之所以优越他族者，科学之兴，其功不在人权说下，若舟车之有两轮焉”。</a:t>
            </a:r>
            <a:endParaRPr lang="en-US" altLang="zh-CN" sz="2400" dirty="0" smtClean="0">
              <a:latin typeface="华文楷体" panose="02010600040101010101" pitchFamily="2" charset="-122"/>
              <a:ea typeface="华文楷体" panose="02010600040101010101" pitchFamily="2" charset="-122"/>
            </a:endParaRPr>
          </a:p>
          <a:p>
            <a:pPr>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    “余之掊击孔子，非掊击孔子本身，及掊击孔子为历代君主所雕塑之偶像的权威也；非掊击孔子，乃掊击专制政治之灵魂也”。</a:t>
            </a:r>
            <a:endParaRPr lang="en-US" altLang="zh-CN" sz="2400" dirty="0" smtClean="0">
              <a:latin typeface="华文楷体" panose="02010600040101010101" pitchFamily="2" charset="-122"/>
              <a:ea typeface="华文楷体" panose="02010600040101010101" pitchFamily="2" charset="-122"/>
            </a:endParaRPr>
          </a:p>
          <a:p>
            <a:pPr>
              <a:buNone/>
            </a:pPr>
            <a:r>
              <a:rPr lang="en-US" altLang="zh-CN" sz="2800" b="1" dirty="0" smtClean="0"/>
              <a:t>        </a:t>
            </a:r>
            <a:endParaRPr lang="en-US" altLang="zh-CN" sz="2800" dirty="0" smtClean="0"/>
          </a:p>
          <a:p>
            <a:pPr>
              <a:buNone/>
            </a:pPr>
            <a:r>
              <a:rPr lang="en-US" altLang="zh-CN" sz="2800" dirty="0" smtClean="0"/>
              <a:t>        </a:t>
            </a:r>
            <a:r>
              <a:rPr lang="zh-CN" altLang="en-US" sz="2800" dirty="0" smtClean="0"/>
              <a:t>毛泽东：</a:t>
            </a:r>
            <a:r>
              <a:rPr lang="zh-CN" altLang="en-US" sz="2800" dirty="0" smtClean="0">
                <a:latin typeface="华文楷体" panose="02010600040101010101" pitchFamily="2" charset="-122"/>
                <a:ea typeface="华文楷体" panose="02010600040101010101" pitchFamily="2" charset="-122"/>
              </a:rPr>
              <a:t>“自中国历史以来，还没有过这样伟大而彻底的文化革命”</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6063" y="476672"/>
            <a:ext cx="8691562" cy="5611391"/>
          </a:xfrm>
        </p:spPr>
        <p:txBody>
          <a:bodyPr/>
          <a:lstStyle/>
          <a:p>
            <a:r>
              <a:rPr lang="zh-CN" altLang="en-US" dirty="0" smtClean="0">
                <a:solidFill>
                  <a:srgbClr val="0070C0"/>
                </a:solidFill>
              </a:rPr>
              <a:t>   </a:t>
            </a:r>
            <a:r>
              <a:rPr lang="en-US" altLang="zh-CN" dirty="0" smtClean="0">
                <a:solidFill>
                  <a:srgbClr val="0070C0"/>
                </a:solidFill>
              </a:rPr>
              <a:t>2</a:t>
            </a:r>
            <a:r>
              <a:rPr lang="zh-CN" altLang="en-US" dirty="0" smtClean="0">
                <a:solidFill>
                  <a:srgbClr val="0070C0"/>
                </a:solidFill>
              </a:rPr>
              <a:t>、五四青年向马克思主义者的蜕变</a:t>
            </a:r>
            <a:endParaRPr lang="en-US" altLang="zh-CN" dirty="0" smtClean="0">
              <a:solidFill>
                <a:srgbClr val="0070C0"/>
              </a:solidFill>
            </a:endParaRPr>
          </a:p>
          <a:p>
            <a:pPr algn="ctr"/>
            <a:r>
              <a:rPr lang="zh-CN" altLang="en-US" b="1" dirty="0" smtClean="0">
                <a:solidFill>
                  <a:schemeClr val="accent2"/>
                </a:solidFill>
              </a:rPr>
              <a:t>五四运动前思想流派</a:t>
            </a:r>
            <a:endParaRPr lang="en-US" altLang="zh-CN" b="1" dirty="0" smtClean="0">
              <a:solidFill>
                <a:schemeClr val="accent2"/>
              </a:solidFill>
            </a:endParaRPr>
          </a:p>
          <a:p>
            <a:r>
              <a:rPr lang="zh-CN" altLang="en-US" sz="2800" b="1" dirty="0" smtClean="0"/>
              <a:t>无政府主义</a:t>
            </a:r>
            <a:r>
              <a:rPr lang="zh-CN" altLang="en-US" sz="2800" dirty="0" smtClean="0"/>
              <a:t>：个人绝对自由，反对一切强权与国家</a:t>
            </a:r>
            <a:endParaRPr lang="en-US" altLang="zh-CN" sz="2800" dirty="0" smtClean="0"/>
          </a:p>
          <a:p>
            <a:r>
              <a:rPr lang="zh-CN" altLang="en-US" sz="2800" b="1" dirty="0" smtClean="0"/>
              <a:t>三民主义</a:t>
            </a:r>
            <a:r>
              <a:rPr lang="zh-CN" altLang="en-US" sz="2800" dirty="0" smtClean="0"/>
              <a:t>：民族、民权、民生，资产阶级共和</a:t>
            </a:r>
            <a:endParaRPr lang="en-US" altLang="zh-CN" sz="2800" dirty="0" smtClean="0"/>
          </a:p>
          <a:p>
            <a:r>
              <a:rPr lang="zh-CN" altLang="en-US" sz="2800" b="1" dirty="0" smtClean="0"/>
              <a:t>实用主义</a:t>
            </a:r>
            <a:r>
              <a:rPr lang="zh-CN" altLang="en-US" sz="2800" dirty="0" smtClean="0"/>
              <a:t>：真理就是工具</a:t>
            </a:r>
            <a:endParaRPr lang="en-US" altLang="zh-CN" sz="2800" dirty="0" smtClean="0"/>
          </a:p>
          <a:p>
            <a:r>
              <a:rPr lang="zh-CN" altLang="en-US" sz="2800" b="1" dirty="0" smtClean="0"/>
              <a:t>工团主义</a:t>
            </a:r>
            <a:r>
              <a:rPr lang="zh-CN" altLang="en-US" sz="2800" dirty="0" smtClean="0"/>
              <a:t>：工人不必建党，工会高于一切</a:t>
            </a:r>
            <a:endParaRPr lang="en-US" altLang="zh-CN" sz="2800" dirty="0" smtClean="0"/>
          </a:p>
          <a:p>
            <a:r>
              <a:rPr lang="zh-CN" altLang="en-US" sz="2800" b="1" dirty="0" smtClean="0"/>
              <a:t>基尔特社会主义</a:t>
            </a:r>
            <a:r>
              <a:rPr lang="zh-CN" altLang="en-US" sz="2800" dirty="0" smtClean="0"/>
              <a:t>：行会主义和平取代资本主义</a:t>
            </a:r>
            <a:endParaRPr lang="en-US" altLang="zh-CN" sz="2800" dirty="0" smtClean="0"/>
          </a:p>
          <a:p>
            <a:r>
              <a:rPr lang="zh-CN" altLang="en-US" sz="2800" b="1" dirty="0" smtClean="0"/>
              <a:t>伯恩斯坦主义</a:t>
            </a:r>
            <a:r>
              <a:rPr lang="zh-CN" altLang="en-US" sz="2800" dirty="0" smtClean="0"/>
              <a:t>：阶级合作、议会道路、放弃暴力、和平渐变</a:t>
            </a:r>
            <a:endParaRPr lang="en-US" altLang="zh-CN" sz="2800" dirty="0" smtClean="0"/>
          </a:p>
          <a:p>
            <a:r>
              <a:rPr lang="zh-CN" altLang="en-US" sz="2800" b="1" dirty="0" smtClean="0"/>
              <a:t>复古主义：</a:t>
            </a:r>
            <a:r>
              <a:rPr lang="zh-CN" altLang="en-US" sz="2800" dirty="0" smtClean="0"/>
              <a:t>尊孔复古，复辟帝制</a:t>
            </a:r>
            <a:endParaRPr lang="en-US" altLang="zh-CN" sz="2800" dirty="0" smtClean="0"/>
          </a:p>
          <a:p>
            <a:r>
              <a:rPr lang="zh-CN" altLang="en-US" sz="2800" dirty="0" smtClean="0">
                <a:latin typeface="华文楷体" panose="02010600040101010101" pitchFamily="2" charset="-122"/>
                <a:ea typeface="华文楷体" panose="02010600040101010101" pitchFamily="2" charset="-122"/>
              </a:rPr>
              <a:t>“对社会主义抱着朦胧向往”“隔着纱窗看晓雾”</a:t>
            </a:r>
            <a:endParaRPr lang="en-US" altLang="zh-CN" sz="2800" dirty="0" smtClean="0">
              <a:latin typeface="华文楷体" panose="02010600040101010101" pitchFamily="2" charset="-122"/>
              <a:ea typeface="华文楷体"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23528" y="404664"/>
            <a:ext cx="5832648" cy="5976664"/>
          </a:xfrm>
        </p:spPr>
        <p:txBody>
          <a:bodyPr/>
          <a:lstStyle/>
          <a:p>
            <a:pPr algn="ctr"/>
            <a:r>
              <a:rPr lang="zh-CN" altLang="en-US" b="1" dirty="0" smtClean="0">
                <a:solidFill>
                  <a:schemeClr val="accent2"/>
                </a:solidFill>
              </a:rPr>
              <a:t>五四运动后诸神的分裂</a:t>
            </a:r>
            <a:endParaRPr lang="en-US" altLang="zh-CN" b="1" dirty="0" smtClean="0">
              <a:solidFill>
                <a:schemeClr val="accent2"/>
              </a:solidFill>
            </a:endParaRPr>
          </a:p>
          <a:p>
            <a:r>
              <a:rPr lang="en-US" altLang="zh-CN" dirty="0" smtClean="0"/>
              <a:t> </a:t>
            </a:r>
            <a:r>
              <a:rPr lang="zh-CN" altLang="en-US" b="1" dirty="0" smtClean="0"/>
              <a:t>“问题”与“主义”之争</a:t>
            </a:r>
            <a:r>
              <a:rPr lang="zh-CN" altLang="en-US" dirty="0" smtClean="0"/>
              <a:t>：改良主义还是“根本解决”</a:t>
            </a:r>
            <a:endParaRPr lang="en-US" altLang="zh-CN" dirty="0" smtClean="0"/>
          </a:p>
          <a:p>
            <a:r>
              <a:rPr lang="zh-CN" altLang="en-US" b="1" dirty="0" smtClean="0"/>
              <a:t>社会主义道路适合之争</a:t>
            </a:r>
            <a:r>
              <a:rPr lang="zh-CN" altLang="en-US" dirty="0" smtClean="0"/>
              <a:t>：绅商阶级还是无产阶级</a:t>
            </a:r>
            <a:endParaRPr lang="en-US" altLang="zh-CN" dirty="0" smtClean="0"/>
          </a:p>
          <a:p>
            <a:r>
              <a:rPr lang="zh-CN" altLang="en-US" b="1" dirty="0" smtClean="0"/>
              <a:t>分裂结果</a:t>
            </a:r>
            <a:r>
              <a:rPr lang="zh-CN" altLang="en-US" dirty="0" smtClean="0"/>
              <a:t>：吓跑了张东荪、戴季陶</a:t>
            </a:r>
            <a:endParaRPr lang="en-US" altLang="zh-CN" dirty="0" smtClean="0"/>
          </a:p>
          <a:p>
            <a:r>
              <a:rPr lang="zh-CN" altLang="en-US" dirty="0" smtClean="0"/>
              <a:t>                  气走了胡适之</a:t>
            </a:r>
            <a:endParaRPr lang="en-US" altLang="zh-CN" dirty="0" smtClean="0"/>
          </a:p>
          <a:p>
            <a:endParaRPr lang="zh-CN" altLang="en-US" dirty="0" smtClean="0"/>
          </a:p>
          <a:p>
            <a:endParaRPr lang="zh-CN" altLang="en-US" dirty="0"/>
          </a:p>
        </p:txBody>
      </p:sp>
      <p:pic>
        <p:nvPicPr>
          <p:cNvPr id="5" name="图片 4" descr="4_10.jpg"/>
          <p:cNvPicPr>
            <a:picLocks noChangeAspect="1"/>
          </p:cNvPicPr>
          <p:nvPr/>
        </p:nvPicPr>
        <p:blipFill>
          <a:blip r:embed="rId1" cstate="print"/>
          <a:stretch>
            <a:fillRect/>
          </a:stretch>
        </p:blipFill>
        <p:spPr>
          <a:xfrm>
            <a:off x="6259358" y="1484785"/>
            <a:ext cx="2633122" cy="35763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ctr"/>
            <a:r>
              <a:rPr lang="en-US" altLang="zh-CN" b="1" dirty="0" smtClean="0"/>
              <a:t>《</a:t>
            </a:r>
            <a:r>
              <a:rPr lang="zh-CN" altLang="en-US" b="1" dirty="0" smtClean="0"/>
              <a:t>新青年</a:t>
            </a:r>
            <a:r>
              <a:rPr lang="en-US" altLang="zh-CN" b="1" dirty="0" smtClean="0"/>
              <a:t>》</a:t>
            </a:r>
            <a:r>
              <a:rPr lang="zh-CN" altLang="en-US" b="1" dirty="0" smtClean="0"/>
              <a:t>与胡适分道扬镳</a:t>
            </a:r>
            <a:endParaRPr lang="en-US" altLang="zh-CN" b="1" dirty="0" smtClean="0"/>
          </a:p>
          <a:p>
            <a:r>
              <a:rPr lang="zh-CN" altLang="en-US" sz="2800" dirty="0" smtClean="0"/>
              <a:t>汪原放回忆：一个讲社会主义好，一个讲资本主义好；一个讲马克思主义好，一个讲实用主义好；一个讲苏联影响如何，一个讲美国如何，各不相让。</a:t>
            </a:r>
            <a:endParaRPr lang="en-US" altLang="zh-CN" sz="2800" dirty="0" smtClean="0"/>
          </a:p>
          <a:p>
            <a:r>
              <a:rPr lang="zh-CN" altLang="en-US" sz="2800" dirty="0" smtClean="0"/>
              <a:t>胡适</a:t>
            </a:r>
            <a:r>
              <a:rPr lang="en-US" altLang="zh-CN" sz="2800" dirty="0" smtClean="0"/>
              <a:t>《</a:t>
            </a:r>
            <a:r>
              <a:rPr lang="zh-CN" altLang="en-US" sz="2800" dirty="0" smtClean="0"/>
              <a:t>多研究些问题，少谈点主义</a:t>
            </a:r>
            <a:r>
              <a:rPr lang="en-US" altLang="zh-CN" sz="2800" dirty="0" smtClean="0"/>
              <a:t>》</a:t>
            </a:r>
            <a:r>
              <a:rPr lang="zh-CN" altLang="en-US" sz="2800" dirty="0" smtClean="0"/>
              <a:t>：“空谈好听主义是极容易的事，是阿猫阿狗都能做的事，不去实地研究我们现在的社会的需要，单会高谈某某主义是很危险的。”</a:t>
            </a:r>
            <a:endParaRPr lang="en-US" altLang="zh-CN" sz="2800" dirty="0" smtClean="0"/>
          </a:p>
          <a:p>
            <a:r>
              <a:rPr lang="zh-CN" altLang="en-US" sz="2800" dirty="0" smtClean="0"/>
              <a:t>“</a:t>
            </a:r>
            <a:r>
              <a:rPr lang="en-US" altLang="zh-CN" sz="2800" dirty="0" smtClean="0"/>
              <a:t>《</a:t>
            </a:r>
            <a:r>
              <a:rPr lang="zh-CN" altLang="en-US" sz="2800" dirty="0" smtClean="0"/>
              <a:t>新青年</a:t>
            </a:r>
            <a:r>
              <a:rPr lang="en-US" altLang="zh-CN" sz="2800" dirty="0" smtClean="0"/>
              <a:t>》</a:t>
            </a:r>
            <a:r>
              <a:rPr lang="zh-CN" altLang="en-US" sz="2800" dirty="0" smtClean="0"/>
              <a:t>差不多变成了社会主义俄罗斯的汉译本”</a:t>
            </a:r>
            <a:endParaRPr lang="en-US" altLang="zh-CN" sz="2800" dirty="0" smtClean="0"/>
          </a:p>
          <a:p>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ctr"/>
            <a:endParaRPr lang="en-US" altLang="zh-CN" sz="4000" b="1" dirty="0" smtClean="0"/>
          </a:p>
          <a:p>
            <a:pPr algn="ctr"/>
            <a:r>
              <a:rPr lang="zh-CN" altLang="en-US" sz="4000" b="1" dirty="0" smtClean="0"/>
              <a:t>提    纲</a:t>
            </a:r>
            <a:endParaRPr lang="en-US" altLang="zh-CN" dirty="0" smtClean="0"/>
          </a:p>
          <a:p>
            <a:pPr>
              <a:buNone/>
            </a:pPr>
            <a:r>
              <a:rPr lang="zh-CN" altLang="en-US" dirty="0" smtClean="0"/>
              <a:t>   一、美丽的初衷</a:t>
            </a:r>
            <a:r>
              <a:rPr lang="en-US" altLang="zh-CN" dirty="0" smtClean="0"/>
              <a:t>——</a:t>
            </a:r>
            <a:r>
              <a:rPr lang="zh-CN" altLang="en-US" dirty="0" smtClean="0"/>
              <a:t>空想社会主义</a:t>
            </a:r>
            <a:endParaRPr lang="en-US" altLang="zh-CN" dirty="0" smtClean="0"/>
          </a:p>
          <a:p>
            <a:pPr>
              <a:buNone/>
            </a:pPr>
            <a:r>
              <a:rPr lang="zh-CN" altLang="en-US" dirty="0" smtClean="0"/>
              <a:t>   二、一个幽灵的出现</a:t>
            </a:r>
            <a:r>
              <a:rPr lang="en-US" altLang="zh-CN" dirty="0" smtClean="0"/>
              <a:t> ——</a:t>
            </a:r>
            <a:r>
              <a:rPr lang="zh-CN" altLang="en-US" dirty="0" smtClean="0"/>
              <a:t>科学社会主义诞生</a:t>
            </a:r>
            <a:endParaRPr lang="en-US" altLang="zh-CN" dirty="0" smtClean="0"/>
          </a:p>
          <a:p>
            <a:pPr>
              <a:buNone/>
            </a:pPr>
            <a:r>
              <a:rPr lang="en-US" altLang="zh-CN" dirty="0" smtClean="0"/>
              <a:t>   </a:t>
            </a:r>
            <a:r>
              <a:rPr lang="zh-CN" altLang="en-US" dirty="0" smtClean="0"/>
              <a:t>三、一声炮响，幽灵东来</a:t>
            </a:r>
            <a:endParaRPr lang="en-US" altLang="zh-CN" dirty="0" smtClean="0"/>
          </a:p>
          <a:p>
            <a:pPr>
              <a:buNone/>
            </a:pPr>
            <a:r>
              <a:rPr lang="zh-CN" altLang="en-US" dirty="0" smtClean="0"/>
              <a:t>   四、五四诸神的转向</a:t>
            </a:r>
            <a:endParaRPr lang="en-US" altLang="zh-CN" dirty="0" smtClean="0"/>
          </a:p>
          <a:p>
            <a:pPr>
              <a:buNone/>
            </a:pPr>
            <a:r>
              <a:rPr lang="zh-CN" altLang="en-US" dirty="0" smtClean="0"/>
              <a:t>   五、开天辟地日出东方</a:t>
            </a:r>
            <a:endParaRPr lang="en-US" altLang="zh-CN" dirty="0" smtClean="0"/>
          </a:p>
          <a:p>
            <a:pPr>
              <a:buNone/>
            </a:pPr>
            <a:r>
              <a:rPr lang="zh-CN" altLang="en-US" dirty="0" smtClean="0"/>
              <a:t>   六、日出东方的背后</a:t>
            </a:r>
            <a:endParaRPr lang="en-US" altLang="zh-CN" dirty="0" smtClean="0"/>
          </a:p>
          <a:p>
            <a:pPr>
              <a:buNone/>
            </a:pPr>
            <a:endParaRPr lang="en-US" altLang="zh-CN" dirty="0" smtClean="0"/>
          </a:p>
          <a:p>
            <a:pPr>
              <a:buNone/>
            </a:pPr>
            <a:endParaRPr lang="en-US" altLang="zh-CN" sz="2400" dirty="0" smtClean="0"/>
          </a:p>
          <a:p>
            <a:pPr>
              <a:buNone/>
            </a:pPr>
            <a:endParaRPr lang="en-US" altLang="zh-CN" dirty="0" smtClean="0"/>
          </a:p>
          <a:p>
            <a:endParaRPr lang="en-US" altLang="zh-CN" dirty="0" smtClean="0"/>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2438" y="332656"/>
            <a:ext cx="8691562" cy="5375275"/>
          </a:xfrm>
        </p:spPr>
        <p:txBody>
          <a:bodyPr/>
          <a:lstStyle/>
          <a:p>
            <a:r>
              <a:rPr lang="zh-CN" altLang="en-US" sz="2800" dirty="0" smtClean="0">
                <a:latin typeface="+mn-ea"/>
              </a:rPr>
              <a:t>李大钊</a:t>
            </a:r>
            <a:r>
              <a:rPr lang="zh-CN" altLang="en-US" sz="2800" dirty="0" smtClean="0">
                <a:latin typeface="华文楷体" panose="02010600040101010101" pitchFamily="2" charset="-122"/>
                <a:ea typeface="华文楷体" panose="02010600040101010101" pitchFamily="2" charset="-122"/>
              </a:rPr>
              <a:t>：</a:t>
            </a:r>
            <a:r>
              <a:rPr lang="zh-CN" altLang="en-US" sz="2800" dirty="0" smtClean="0"/>
              <a:t>“</a:t>
            </a:r>
            <a:r>
              <a:rPr lang="zh-CN" altLang="en-US" sz="2800" dirty="0" smtClean="0">
                <a:latin typeface="华文楷体" panose="02010600040101010101" pitchFamily="2" charset="-122"/>
                <a:ea typeface="华文楷体" panose="02010600040101010101" pitchFamily="2" charset="-122"/>
              </a:rPr>
              <a:t>一方面固然要研究实际问题，一方面要宣传理想的主义，这是交相为用，这是并行不悖的”。</a:t>
            </a:r>
            <a:endParaRPr lang="en-US" altLang="zh-CN" sz="2800" dirty="0" smtClean="0">
              <a:latin typeface="华文楷体" panose="02010600040101010101" pitchFamily="2" charset="-122"/>
              <a:ea typeface="华文楷体" panose="02010600040101010101" pitchFamily="2" charset="-122"/>
            </a:endParaRPr>
          </a:p>
          <a:p>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mn-ea"/>
              </a:rPr>
              <a:t>陈独秀</a:t>
            </a:r>
            <a:r>
              <a:rPr lang="en-US" altLang="zh-CN" sz="2800" dirty="0" smtClean="0">
                <a:latin typeface="+mn-ea"/>
              </a:rPr>
              <a:t>《</a:t>
            </a:r>
            <a:r>
              <a:rPr lang="zh-CN" altLang="en-US" sz="2800" dirty="0" smtClean="0">
                <a:latin typeface="+mn-ea"/>
              </a:rPr>
              <a:t>谈政治</a:t>
            </a:r>
            <a:r>
              <a:rPr lang="en-US" altLang="zh-CN" sz="2800" dirty="0" smtClean="0">
                <a:latin typeface="+mn-ea"/>
              </a:rPr>
              <a:t>》</a:t>
            </a:r>
            <a:r>
              <a:rPr lang="zh-CN" altLang="en-US" sz="2800" dirty="0" smtClean="0">
                <a:latin typeface="+mn-ea"/>
              </a:rPr>
              <a:t>：</a:t>
            </a:r>
            <a:r>
              <a:rPr lang="zh-CN" altLang="en-US" sz="2800" dirty="0" smtClean="0">
                <a:latin typeface="华文楷体" panose="02010600040101010101" pitchFamily="2" charset="-122"/>
                <a:ea typeface="华文楷体" panose="02010600040101010101" pitchFamily="2" charset="-122"/>
              </a:rPr>
              <a:t>“主张不谈政治的只有三派人，一是学界、张东荪、胡适之，一是商界、上海总商会和各马路商界联合代表，一是无政府党人”</a:t>
            </a:r>
            <a:endParaRPr lang="en-US" altLang="zh-CN" sz="2800" dirty="0" smtClean="0">
              <a:latin typeface="华文楷体" panose="02010600040101010101" pitchFamily="2" charset="-122"/>
              <a:ea typeface="华文楷体" panose="02010600040101010101" pitchFamily="2" charset="-122"/>
            </a:endParaRPr>
          </a:p>
          <a:p>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华文楷体" panose="02010600040101010101" pitchFamily="2" charset="-122"/>
                <a:ea typeface="华文楷体" panose="02010600040101010101" pitchFamily="2" charset="-122"/>
              </a:rPr>
              <a:t>“谈政治也罢，不谈政治也罢，除非逃在深山人际绝对不到的地方，政治总会寻着你的</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endParaRPr lang="en-US" altLang="zh-CN" dirty="0" smtClean="0">
              <a:latin typeface="华文楷体" panose="02010600040101010101" pitchFamily="2" charset="-122"/>
              <a:ea typeface="华文楷体" panose="02010600040101010101" pitchFamily="2" charset="-122"/>
            </a:endParaRPr>
          </a:p>
          <a:p>
            <a:r>
              <a:rPr lang="zh-CN" altLang="en-US" sz="2800" dirty="0" smtClean="0">
                <a:latin typeface="华文楷体" panose="02010600040101010101" pitchFamily="2" charset="-122"/>
                <a:ea typeface="华文楷体" panose="02010600040101010101" pitchFamily="2" charset="-122"/>
              </a:rPr>
              <a:t>“我们本不愿意谈实际的政治，但是实际的政治却没有一时一刻不来妨害我们</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要除去这些妨害，自然免不了要谈政治了。”</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ctr"/>
            <a:r>
              <a:rPr lang="zh-CN" altLang="en-US" b="1" dirty="0" smtClean="0">
                <a:solidFill>
                  <a:schemeClr val="accent2"/>
                </a:solidFill>
              </a:rPr>
              <a:t>五四诸神向马克思主义的蜕变</a:t>
            </a:r>
            <a:endParaRPr lang="en-US" altLang="zh-CN" b="1" dirty="0" smtClean="0">
              <a:solidFill>
                <a:schemeClr val="accent2"/>
              </a:solidFill>
            </a:endParaRPr>
          </a:p>
          <a:p>
            <a:r>
              <a:rPr lang="zh-CN" altLang="en-US" sz="2800" b="1" dirty="0" smtClean="0"/>
              <a:t>建党先驱燕赵义士</a:t>
            </a:r>
            <a:r>
              <a:rPr lang="en-US" altLang="zh-CN" sz="2800" b="1" dirty="0" smtClean="0"/>
              <a:t>——</a:t>
            </a:r>
            <a:r>
              <a:rPr lang="zh-CN" altLang="en-US" sz="2800" b="1" dirty="0" smtClean="0"/>
              <a:t>李大钊</a:t>
            </a:r>
            <a:endParaRPr lang="en-US" altLang="zh-CN" sz="2800" b="1" dirty="0" smtClean="0"/>
          </a:p>
          <a:p>
            <a:r>
              <a:rPr lang="zh-CN" altLang="en-US" sz="2800" dirty="0" smtClean="0"/>
              <a:t>五四前：人道主义改造</a:t>
            </a:r>
            <a:endParaRPr lang="en-US" altLang="zh-CN" sz="2800" dirty="0" smtClean="0"/>
          </a:p>
          <a:p>
            <a:r>
              <a:rPr lang="zh-CN" altLang="en-US" sz="2800" dirty="0" smtClean="0"/>
              <a:t>五四后：马克思彻底传播者</a:t>
            </a:r>
            <a:endParaRPr lang="en-US" altLang="zh-CN" sz="2800" dirty="0" smtClean="0"/>
          </a:p>
          <a:p>
            <a:endParaRPr lang="en-US" altLang="zh-CN" sz="2800" dirty="0" smtClean="0"/>
          </a:p>
          <a:p>
            <a:endParaRPr lang="en-US" altLang="zh-CN" sz="2800" dirty="0" smtClean="0"/>
          </a:p>
          <a:p>
            <a:endParaRPr lang="en-US" altLang="zh-CN" sz="2800" dirty="0" smtClean="0"/>
          </a:p>
          <a:p>
            <a:r>
              <a:rPr lang="en-US" altLang="zh-CN" sz="2800" dirty="0" smtClean="0"/>
              <a:t>《</a:t>
            </a:r>
            <a:r>
              <a:rPr lang="zh-CN" altLang="en-US" sz="2800" dirty="0" smtClean="0"/>
              <a:t>我的马克思主义观</a:t>
            </a:r>
            <a:r>
              <a:rPr lang="en-US" altLang="zh-CN" sz="2800" dirty="0" smtClean="0"/>
              <a:t>》</a:t>
            </a:r>
            <a:r>
              <a:rPr lang="zh-CN" altLang="en-US" sz="2800" dirty="0" smtClean="0"/>
              <a:t>，“马克思学术研究会”（</a:t>
            </a:r>
            <a:r>
              <a:rPr lang="en-US" altLang="zh-CN" sz="2800" dirty="0" smtClean="0"/>
              <a:t>1920</a:t>
            </a:r>
            <a:r>
              <a:rPr lang="zh-CN" altLang="en-US" sz="2800" dirty="0" smtClean="0"/>
              <a:t>年</a:t>
            </a:r>
            <a:r>
              <a:rPr lang="en-US" altLang="zh-CN" sz="2800" dirty="0" smtClean="0"/>
              <a:t>3</a:t>
            </a:r>
            <a:r>
              <a:rPr lang="zh-CN" altLang="en-US" sz="2800" dirty="0" smtClean="0"/>
              <a:t>月）</a:t>
            </a:r>
            <a:endParaRPr lang="en-US" altLang="zh-CN" sz="2800" dirty="0" smtClean="0"/>
          </a:p>
          <a:p>
            <a:r>
              <a:rPr lang="zh-CN" altLang="en-US" sz="2800" dirty="0" smtClean="0"/>
              <a:t>胡适回忆：“</a:t>
            </a:r>
            <a:r>
              <a:rPr lang="zh-CN" altLang="en-US" sz="2800" dirty="0" smtClean="0">
                <a:latin typeface="华文楷体" panose="02010600040101010101" pitchFamily="2" charset="-122"/>
                <a:ea typeface="华文楷体" panose="02010600040101010101" pitchFamily="2" charset="-122"/>
              </a:rPr>
              <a:t>陈独秀比起李大钊，在信仰社会主义方面确实因为后进”</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t>     </a:t>
            </a:r>
            <a:endParaRPr lang="zh-CN" altLang="en-US" sz="2800" dirty="0"/>
          </a:p>
        </p:txBody>
      </p:sp>
      <p:pic>
        <p:nvPicPr>
          <p:cNvPr id="4" name="图片 3" descr="t0104d4439bb6a26e6a.jpg"/>
          <p:cNvPicPr>
            <a:picLocks noChangeAspect="1"/>
          </p:cNvPicPr>
          <p:nvPr/>
        </p:nvPicPr>
        <p:blipFill>
          <a:blip r:embed="rId1" cstate="print"/>
          <a:stretch>
            <a:fillRect/>
          </a:stretch>
        </p:blipFill>
        <p:spPr>
          <a:xfrm>
            <a:off x="5796136" y="1340768"/>
            <a:ext cx="2592288" cy="29457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764704"/>
            <a:ext cx="5766097" cy="5375275"/>
          </a:xfrm>
        </p:spPr>
        <p:txBody>
          <a:bodyPr/>
          <a:lstStyle/>
          <a:p>
            <a:r>
              <a:rPr lang="zh-CN" altLang="en-US" b="1" dirty="0" smtClean="0"/>
              <a:t>不得不讲的建党第一人</a:t>
            </a:r>
            <a:r>
              <a:rPr lang="en-US" altLang="zh-CN" b="1" dirty="0" smtClean="0"/>
              <a:t>——</a:t>
            </a:r>
            <a:r>
              <a:rPr lang="zh-CN" altLang="en-US" b="1" dirty="0" smtClean="0"/>
              <a:t>陈独秀</a:t>
            </a:r>
            <a:endParaRPr lang="en-US" altLang="zh-CN" b="1" dirty="0" smtClean="0"/>
          </a:p>
          <a:p>
            <a:r>
              <a:rPr lang="zh-CN" altLang="en-US" sz="2800" dirty="0" smtClean="0"/>
              <a:t>五四前：文人办报，只谈思想、</a:t>
            </a:r>
            <a:endParaRPr lang="en-US" altLang="zh-CN" sz="2800" dirty="0" smtClean="0"/>
          </a:p>
          <a:p>
            <a:r>
              <a:rPr lang="zh-CN" altLang="en-US" sz="2800" dirty="0" smtClean="0"/>
              <a:t>不谈政治</a:t>
            </a:r>
            <a:endParaRPr lang="en-US" altLang="zh-CN" sz="2800" dirty="0" smtClean="0"/>
          </a:p>
          <a:p>
            <a:r>
              <a:rPr lang="zh-CN" altLang="en-US" sz="2800" dirty="0" smtClean="0"/>
              <a:t>五四后：马克思主义职业革命家</a:t>
            </a:r>
            <a:endParaRPr lang="en-US" altLang="zh-CN" sz="2800" dirty="0" smtClean="0"/>
          </a:p>
          <a:p>
            <a:endParaRPr lang="en-US" altLang="zh-CN" sz="2800" dirty="0" smtClean="0"/>
          </a:p>
          <a:p>
            <a:pPr algn="ctr">
              <a:buNone/>
            </a:pPr>
            <a:r>
              <a:rPr lang="zh-CN" altLang="en-US" sz="2800" dirty="0" smtClean="0">
                <a:latin typeface="华文楷体" panose="02010600040101010101" pitchFamily="2" charset="-122"/>
                <a:ea typeface="华文楷体" panose="02010600040101010101" pitchFamily="2" charset="-122"/>
              </a:rPr>
              <a:t>“若是没做工的人，我们便没有衣食住和交通，我们便不能生存；如此人类社会，岂不是要倒塌吗？”</a:t>
            </a:r>
            <a:endParaRPr lang="en-US" altLang="zh-CN" sz="2800" dirty="0" smtClean="0">
              <a:latin typeface="华文楷体" panose="02010600040101010101" pitchFamily="2" charset="-122"/>
              <a:ea typeface="华文楷体" panose="02010600040101010101" pitchFamily="2" charset="-122"/>
            </a:endParaRPr>
          </a:p>
          <a:p>
            <a:pPr algn="ctr">
              <a:buNone/>
            </a:pPr>
            <a:r>
              <a:rPr lang="zh-CN" altLang="en-US" sz="2800" dirty="0" smtClean="0">
                <a:latin typeface="华文楷体" panose="02010600040101010101" pitchFamily="2" charset="-122"/>
                <a:ea typeface="华文楷体" panose="02010600040101010101" pitchFamily="2" charset="-122"/>
              </a:rPr>
              <a:t>“用革命手段建设劳动阶级是国家第一需要”</a:t>
            </a:r>
            <a:endParaRPr lang="en-US" altLang="zh-CN" sz="2800" dirty="0" smtClean="0">
              <a:latin typeface="华文楷体" panose="02010600040101010101" pitchFamily="2" charset="-122"/>
              <a:ea typeface="华文楷体" panose="02010600040101010101" pitchFamily="2" charset="-122"/>
            </a:endParaRPr>
          </a:p>
          <a:p>
            <a:pPr algn="ctr"/>
            <a:r>
              <a:rPr lang="zh-CN" altLang="en-US" sz="2800" dirty="0" smtClean="0"/>
              <a:t>                   </a:t>
            </a:r>
            <a:endParaRPr lang="zh-CN" altLang="en-US" sz="2800" dirty="0" smtClean="0"/>
          </a:p>
          <a:p>
            <a:endParaRPr lang="zh-CN" altLang="en-US" dirty="0"/>
          </a:p>
        </p:txBody>
      </p:sp>
      <p:pic>
        <p:nvPicPr>
          <p:cNvPr id="4" name="图片 3" descr="1405673980214.jpg"/>
          <p:cNvPicPr>
            <a:picLocks noChangeAspect="1"/>
          </p:cNvPicPr>
          <p:nvPr/>
        </p:nvPicPr>
        <p:blipFill>
          <a:blip r:embed="rId1" cstate="print"/>
          <a:stretch>
            <a:fillRect/>
          </a:stretch>
        </p:blipFill>
        <p:spPr>
          <a:xfrm>
            <a:off x="6012160" y="1268760"/>
            <a:ext cx="2808312" cy="35103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陈独秀在</a:t>
            </a:r>
            <a:r>
              <a:rPr lang="en-US" altLang="zh-CN" b="1" dirty="0" smtClean="0"/>
              <a:t>1920</a:t>
            </a:r>
            <a:r>
              <a:rPr lang="zh-CN" altLang="en-US" b="1" dirty="0" smtClean="0"/>
              <a:t>年前后于上海</a:t>
            </a:r>
            <a:endParaRPr lang="en-US" altLang="zh-CN" dirty="0" smtClean="0"/>
          </a:p>
          <a:p>
            <a:r>
              <a:rPr lang="zh-CN" altLang="en-US" sz="2800" dirty="0" smtClean="0"/>
              <a:t>调查工人</a:t>
            </a:r>
            <a:endParaRPr lang="en-US" altLang="zh-CN" sz="2800" dirty="0" smtClean="0"/>
          </a:p>
          <a:p>
            <a:r>
              <a:rPr lang="zh-CN" altLang="en-US" sz="2800" dirty="0" smtClean="0"/>
              <a:t>宣传工人</a:t>
            </a:r>
            <a:endParaRPr lang="en-US" altLang="zh-CN" sz="2800" dirty="0" smtClean="0"/>
          </a:p>
          <a:p>
            <a:r>
              <a:rPr lang="zh-CN" altLang="en-US" sz="2800" dirty="0" smtClean="0"/>
              <a:t>马克思主义研究革命团体</a:t>
            </a:r>
            <a:endParaRPr lang="en-US" altLang="zh-CN" sz="2800" dirty="0" smtClean="0"/>
          </a:p>
          <a:p>
            <a:r>
              <a:rPr lang="zh-CN" altLang="en-US" sz="2800" dirty="0" smtClean="0"/>
              <a:t>发表革命文章</a:t>
            </a:r>
            <a:endParaRPr lang="en-US" altLang="zh-CN" sz="2800" dirty="0" smtClean="0"/>
          </a:p>
          <a:p>
            <a:r>
              <a:rPr lang="zh-CN" altLang="en-US" sz="2800" dirty="0" smtClean="0"/>
              <a:t>上海成为社会主义者活动中心</a:t>
            </a:r>
            <a:endParaRPr lang="en-US" altLang="zh-CN" sz="2800" dirty="0" smtClean="0"/>
          </a:p>
          <a:p>
            <a:r>
              <a:rPr lang="zh-CN" altLang="en-US" sz="2800" dirty="0" smtClean="0"/>
              <a:t>陈望道</a:t>
            </a:r>
            <a:r>
              <a:rPr lang="en-US" altLang="zh-CN" sz="2800" dirty="0" smtClean="0"/>
              <a:t>《</a:t>
            </a:r>
            <a:r>
              <a:rPr lang="zh-CN" altLang="en-US" sz="2800" dirty="0" smtClean="0"/>
              <a:t>共产党宣言</a:t>
            </a:r>
            <a:r>
              <a:rPr lang="en-US" altLang="zh-CN" sz="2800" dirty="0" smtClean="0"/>
              <a:t>》</a:t>
            </a:r>
            <a:r>
              <a:rPr lang="zh-CN" altLang="en-US" sz="2800" dirty="0" smtClean="0"/>
              <a:t>全译本</a:t>
            </a:r>
            <a:endParaRPr lang="en-US" altLang="zh-CN" sz="2800" dirty="0" smtClean="0"/>
          </a:p>
          <a:p>
            <a:r>
              <a:rPr lang="zh-CN" altLang="en-US" sz="2800" dirty="0" smtClean="0"/>
              <a:t>毛泽东回忆陈独秀：“</a:t>
            </a:r>
            <a:r>
              <a:rPr lang="zh-CN" altLang="en-US" sz="2800" dirty="0" smtClean="0">
                <a:latin typeface="华文楷体" panose="02010600040101010101" pitchFamily="2" charset="-122"/>
                <a:ea typeface="华文楷体" panose="02010600040101010101" pitchFamily="2" charset="-122"/>
              </a:rPr>
              <a:t>他对我的影响比任何人都大</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我们都是他们那一代的学生</a:t>
            </a:r>
            <a:r>
              <a:rPr lang="zh-CN" altLang="en-US" sz="2800" dirty="0" smtClean="0"/>
              <a:t>”</a:t>
            </a:r>
            <a:endParaRPr lang="zh-CN" altLang="en-US" sz="2800" dirty="0"/>
          </a:p>
        </p:txBody>
      </p:sp>
      <p:pic>
        <p:nvPicPr>
          <p:cNvPr id="4" name="图片 3" descr="U1846P1T1D22699625F1394DT20110624142108.jpg"/>
          <p:cNvPicPr>
            <a:picLocks noChangeAspect="1"/>
          </p:cNvPicPr>
          <p:nvPr/>
        </p:nvPicPr>
        <p:blipFill>
          <a:blip r:embed="rId1" cstate="print"/>
          <a:stretch>
            <a:fillRect/>
          </a:stretch>
        </p:blipFill>
        <p:spPr>
          <a:xfrm>
            <a:off x="5868144" y="1052736"/>
            <a:ext cx="2376264" cy="31391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531440"/>
            <a:ext cx="8691562" cy="5375275"/>
          </a:xfrm>
        </p:spPr>
        <p:txBody>
          <a:bodyPr/>
          <a:lstStyle/>
          <a:p>
            <a:endParaRPr lang="en-US" altLang="zh-CN" sz="2800" dirty="0" smtClean="0"/>
          </a:p>
          <a:p>
            <a:r>
              <a:rPr lang="zh-CN" altLang="en-US" b="1" dirty="0" smtClean="0"/>
              <a:t>一代伟人</a:t>
            </a:r>
            <a:r>
              <a:rPr lang="en-US" altLang="zh-CN" b="1" dirty="0" smtClean="0"/>
              <a:t>——</a:t>
            </a:r>
            <a:r>
              <a:rPr lang="zh-CN" altLang="en-US" b="1" dirty="0" smtClean="0"/>
              <a:t>毛泽东</a:t>
            </a:r>
            <a:endParaRPr lang="en-US" altLang="zh-CN" b="1" dirty="0" smtClean="0"/>
          </a:p>
          <a:p>
            <a:r>
              <a:rPr lang="zh-CN" altLang="en-US" sz="2800" dirty="0" smtClean="0"/>
              <a:t>第一次进京前后：改良主义“呼声革命” </a:t>
            </a:r>
            <a:endParaRPr lang="en-US" altLang="zh-CN" sz="2800" dirty="0" smtClean="0"/>
          </a:p>
          <a:p>
            <a:r>
              <a:rPr lang="zh-CN" altLang="en-US" sz="2800" dirty="0" smtClean="0">
                <a:latin typeface="华文楷体" panose="02010600040101010101" pitchFamily="2" charset="-122"/>
                <a:ea typeface="华文楷体" panose="02010600040101010101" pitchFamily="2" charset="-122"/>
              </a:rPr>
              <a:t>“我认出了一些有名的新文化运动头面人物的名字，如傅斯年、罗家伦 等，我对他们特别感兴趣”</a:t>
            </a:r>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华文楷体" panose="02010600040101010101" pitchFamily="2" charset="-122"/>
                <a:ea typeface="华文楷体" panose="02010600040101010101" pitchFamily="2" charset="-122"/>
              </a:rPr>
              <a:t>“一点一滴改造社会”</a:t>
            </a:r>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华文楷体" panose="02010600040101010101" pitchFamily="2" charset="-122"/>
                <a:ea typeface="华文楷体" panose="02010600040101010101" pitchFamily="2" charset="-122"/>
              </a:rPr>
              <a:t>“马克思主张太过激烈</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是拼命的捣蛋”</a:t>
            </a:r>
            <a:endParaRPr lang="en-US" altLang="zh-CN" sz="2800" dirty="0" smtClean="0">
              <a:latin typeface="华文楷体" panose="02010600040101010101" pitchFamily="2" charset="-122"/>
              <a:ea typeface="华文楷体" panose="02010600040101010101" pitchFamily="2" charset="-122"/>
            </a:endParaRPr>
          </a:p>
          <a:p>
            <a:r>
              <a:rPr lang="zh-CN" altLang="en-US" sz="2800" dirty="0" smtClean="0">
                <a:latin typeface="+mn-ea"/>
              </a:rPr>
              <a:t>第二次进京：马克思主义者</a:t>
            </a:r>
            <a:endParaRPr lang="en-US" altLang="zh-CN" sz="2800" dirty="0" smtClean="0">
              <a:latin typeface="+mn-ea"/>
            </a:endParaRPr>
          </a:p>
          <a:p>
            <a:r>
              <a:rPr lang="zh-CN" altLang="en-US" sz="2800" dirty="0" smtClean="0">
                <a:latin typeface="华文楷体" panose="02010600040101010101" pitchFamily="2" charset="-122"/>
                <a:ea typeface="华文楷体" panose="02010600040101010101" pitchFamily="2" charset="-122"/>
              </a:rPr>
              <a:t>“读了许多关于俄国情况的书，我热心地搜寻在那时为数不多用中文字书写的马克思主义书籍，有三本书特别深刻的铭刻在我心中，建立起我对马克思主义的信仰</a:t>
            </a:r>
            <a:r>
              <a:rPr lang="zh-CN" altLang="en-US" sz="2800" dirty="0" smtClean="0">
                <a:latin typeface="+mn-ea"/>
              </a:rPr>
              <a:t>”</a:t>
            </a:r>
            <a:endParaRPr lang="en-US" altLang="zh-CN" sz="2800" dirty="0" smtClean="0">
              <a:latin typeface="+mn-ea"/>
            </a:endParaRPr>
          </a:p>
          <a:p>
            <a:r>
              <a:rPr lang="zh-CN" altLang="en-US" sz="2800" dirty="0" smtClean="0"/>
              <a:t>   “</a:t>
            </a:r>
            <a:r>
              <a:rPr lang="zh-CN" altLang="en-US" sz="2800" dirty="0" smtClean="0">
                <a:latin typeface="华文楷体" panose="02010600040101010101" pitchFamily="2" charset="-122"/>
                <a:ea typeface="华文楷体" panose="02010600040101010101" pitchFamily="2" charset="-122"/>
              </a:rPr>
              <a:t>在我的生活中，这是一个转折期，到</a:t>
            </a:r>
            <a:r>
              <a:rPr lang="en-US" altLang="zh-CN" sz="2800" dirty="0" smtClean="0">
                <a:latin typeface="华文楷体" panose="02010600040101010101" pitchFamily="2" charset="-122"/>
                <a:ea typeface="华文楷体" panose="02010600040101010101" pitchFamily="2" charset="-122"/>
              </a:rPr>
              <a:t>1920</a:t>
            </a:r>
            <a:r>
              <a:rPr lang="zh-CN" altLang="en-US" sz="2800" dirty="0" smtClean="0">
                <a:latin typeface="华文楷体" panose="02010600040101010101" pitchFamily="2" charset="-122"/>
                <a:ea typeface="华文楷体" panose="02010600040101010101" pitchFamily="2" charset="-122"/>
              </a:rPr>
              <a:t>年夏天，在理论上，而且在某种程度的行动上，我已成为一个马克思主义者了</a:t>
            </a:r>
            <a:r>
              <a:rPr lang="zh-CN" altLang="en-US" sz="2800" dirty="0" smtClean="0"/>
              <a:t>”。</a:t>
            </a:r>
            <a:endParaRPr lang="en-US" altLang="zh-CN" sz="2800" dirty="0" smtClean="0"/>
          </a:p>
          <a:p>
            <a:endParaRPr lang="zh-CN"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79512" y="404664"/>
            <a:ext cx="6120680" cy="6095355"/>
          </a:xfrm>
        </p:spPr>
        <p:txBody>
          <a:bodyPr/>
          <a:lstStyle/>
          <a:p>
            <a:r>
              <a:rPr lang="zh-CN" altLang="en-US" b="1" dirty="0" smtClean="0"/>
              <a:t>伟大战友</a:t>
            </a:r>
            <a:r>
              <a:rPr lang="en-US" altLang="zh-CN" b="1" dirty="0" smtClean="0"/>
              <a:t>——</a:t>
            </a:r>
            <a:r>
              <a:rPr lang="zh-CN" altLang="en-US" b="1" dirty="0" smtClean="0"/>
              <a:t>周恩来</a:t>
            </a:r>
            <a:endParaRPr lang="en-US" altLang="zh-CN" b="1" dirty="0" smtClean="0"/>
          </a:p>
          <a:p>
            <a:r>
              <a:rPr lang="en-US" altLang="zh-CN" sz="2800" dirty="0" smtClean="0"/>
              <a:t>1920</a:t>
            </a:r>
            <a:r>
              <a:rPr lang="zh-CN" altLang="en-US" sz="2800" dirty="0" smtClean="0"/>
              <a:t>年赴法勤工俭学，坚定的马克思主义者</a:t>
            </a:r>
            <a:endParaRPr lang="en-US" altLang="zh-CN" sz="2800" dirty="0" smtClean="0"/>
          </a:p>
          <a:p>
            <a:endParaRPr lang="en-US" altLang="zh-CN" sz="2800" dirty="0" smtClean="0"/>
          </a:p>
          <a:p>
            <a:r>
              <a:rPr lang="zh-CN" altLang="en-US" b="1" dirty="0" smtClean="0"/>
              <a:t>革命先驱</a:t>
            </a:r>
            <a:r>
              <a:rPr lang="en-US" altLang="zh-CN" b="1" dirty="0" smtClean="0"/>
              <a:t>——</a:t>
            </a:r>
            <a:r>
              <a:rPr lang="zh-CN" altLang="en-US" b="1" dirty="0" smtClean="0"/>
              <a:t>向警予、蔡和森</a:t>
            </a:r>
            <a:endParaRPr lang="en-US" altLang="zh-CN" b="1" dirty="0" smtClean="0"/>
          </a:p>
          <a:p>
            <a:r>
              <a:rPr lang="en-US" altLang="zh-CN" sz="2800" dirty="0" smtClean="0"/>
              <a:t>1920</a:t>
            </a:r>
            <a:r>
              <a:rPr lang="zh-CN" altLang="en-US" sz="2800" dirty="0" smtClean="0"/>
              <a:t>年“猛学法语”，“猛看猛译”马克思主义书籍</a:t>
            </a:r>
            <a:endParaRPr lang="en-US" altLang="zh-CN" sz="2800" dirty="0" smtClean="0"/>
          </a:p>
          <a:p>
            <a:r>
              <a:rPr lang="zh-CN" altLang="en-US" sz="2800" dirty="0" smtClean="0"/>
              <a:t>蔡：“</a:t>
            </a:r>
            <a:r>
              <a:rPr lang="zh-CN" altLang="en-US" sz="2800" dirty="0" smtClean="0">
                <a:latin typeface="华文楷体" panose="02010600040101010101" pitchFamily="2" charset="-122"/>
                <a:ea typeface="华文楷体" panose="02010600040101010101" pitchFamily="2" charset="-122"/>
              </a:rPr>
              <a:t>明目张胆正式成立一个中国共产党</a:t>
            </a:r>
            <a:r>
              <a:rPr lang="zh-CN" altLang="en-US" sz="2800" dirty="0" smtClean="0"/>
              <a:t>”</a:t>
            </a:r>
            <a:endParaRPr lang="en-US" altLang="zh-CN" sz="2800" dirty="0" smtClean="0"/>
          </a:p>
          <a:p>
            <a:r>
              <a:rPr lang="zh-CN" altLang="en-US" sz="2800" dirty="0" smtClean="0"/>
              <a:t>毛：</a:t>
            </a:r>
            <a:r>
              <a:rPr lang="zh-CN" altLang="en-US" sz="2800" dirty="0" smtClean="0">
                <a:latin typeface="华文楷体" panose="02010600040101010101" pitchFamily="2" charset="-122"/>
                <a:ea typeface="华文楷体" panose="02010600040101010101" pitchFamily="2" charset="-122"/>
              </a:rPr>
              <a:t>你这一封信见地极当，我没有一次不赞成</a:t>
            </a:r>
            <a:endParaRPr lang="en-US" altLang="zh-CN" sz="2800" dirty="0" smtClean="0">
              <a:latin typeface="华文楷体" panose="02010600040101010101" pitchFamily="2" charset="-122"/>
              <a:ea typeface="华文楷体" panose="02010600040101010101" pitchFamily="2" charset="-122"/>
            </a:endParaRPr>
          </a:p>
          <a:p>
            <a:pPr algn="ctr"/>
            <a:endParaRPr lang="zh-CN" altLang="en-US" sz="2800" dirty="0">
              <a:solidFill>
                <a:srgbClr val="FF0000"/>
              </a:solidFill>
              <a:latin typeface="+mn-ea"/>
            </a:endParaRPr>
          </a:p>
        </p:txBody>
      </p:sp>
      <p:pic>
        <p:nvPicPr>
          <p:cNvPr id="4" name="图片 3" descr="7767_m.jpg"/>
          <p:cNvPicPr>
            <a:picLocks noChangeAspect="1"/>
          </p:cNvPicPr>
          <p:nvPr/>
        </p:nvPicPr>
        <p:blipFill>
          <a:blip r:embed="rId1" cstate="print"/>
          <a:stretch>
            <a:fillRect/>
          </a:stretch>
        </p:blipFill>
        <p:spPr>
          <a:xfrm>
            <a:off x="6156176" y="1700808"/>
            <a:ext cx="2683331" cy="367240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548680"/>
            <a:ext cx="8691562" cy="5375275"/>
          </a:xfrm>
        </p:spPr>
        <p:txBody>
          <a:bodyPr/>
          <a:lstStyle/>
          <a:p>
            <a:pPr algn="ctr"/>
            <a:r>
              <a:rPr lang="zh-CN" altLang="en-US" b="1" dirty="0" smtClean="0">
                <a:solidFill>
                  <a:srgbClr val="FF0000"/>
                </a:solidFill>
                <a:latin typeface="+mn-ea"/>
              </a:rPr>
              <a:t>曙光初现</a:t>
            </a:r>
            <a:endParaRPr lang="en-US" altLang="zh-CN" b="1" dirty="0" smtClean="0">
              <a:solidFill>
                <a:srgbClr val="FF0000"/>
              </a:solidFill>
              <a:latin typeface="+mn-ea"/>
            </a:endParaRPr>
          </a:p>
          <a:p>
            <a:r>
              <a:rPr lang="zh-CN" altLang="en-US" dirty="0" smtClean="0">
                <a:latin typeface="+mn-ea"/>
              </a:rPr>
              <a:t>激进知识分子和青年对社会主义的认定</a:t>
            </a:r>
            <a:endParaRPr lang="en-US" altLang="zh-CN" dirty="0" smtClean="0">
              <a:latin typeface="+mn-ea"/>
            </a:endParaRPr>
          </a:p>
          <a:p>
            <a:r>
              <a:rPr lang="zh-CN" altLang="en-US" dirty="0" smtClean="0">
                <a:latin typeface="+mn-ea"/>
              </a:rPr>
              <a:t>中国历史发展趋势渐渐明朗化</a:t>
            </a:r>
            <a:endParaRPr lang="en-US" altLang="zh-CN" dirty="0" smtClean="0">
              <a:latin typeface="+mn-ea"/>
            </a:endParaRPr>
          </a:p>
          <a:p>
            <a:r>
              <a:rPr lang="zh-CN" altLang="en-US" dirty="0" smtClean="0">
                <a:latin typeface="+mn-ea"/>
              </a:rPr>
              <a:t>俄国送来幽灵输出革命时机成熟</a:t>
            </a:r>
            <a:endParaRPr lang="zh-CN" altLang="en-US" dirty="0"/>
          </a:p>
        </p:txBody>
      </p:sp>
      <p:pic>
        <p:nvPicPr>
          <p:cNvPr id="4" name="图片 3" descr="146293172831765295.JPEG"/>
          <p:cNvPicPr>
            <a:picLocks noChangeAspect="1"/>
          </p:cNvPicPr>
          <p:nvPr/>
        </p:nvPicPr>
        <p:blipFill>
          <a:blip r:embed="rId1" cstate="print"/>
          <a:stretch>
            <a:fillRect/>
          </a:stretch>
        </p:blipFill>
        <p:spPr>
          <a:xfrm>
            <a:off x="827584" y="3068960"/>
            <a:ext cx="7488832" cy="34478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p:txBody>
          <a:bodyPr/>
          <a:lstStyle/>
          <a:p>
            <a:r>
              <a:rPr lang="en-US" altLang="zh-CN" sz="3200" b="1" smtClean="0">
                <a:solidFill>
                  <a:schemeClr val="tx1"/>
                </a:solidFill>
              </a:rPr>
              <a:t>【</a:t>
            </a:r>
            <a:r>
              <a:rPr lang="zh-CN" altLang="en-US" sz="3200" b="1" smtClean="0">
                <a:solidFill>
                  <a:schemeClr val="tx1"/>
                </a:solidFill>
              </a:rPr>
              <a:t>资料链接</a:t>
            </a:r>
            <a:r>
              <a:rPr lang="en-US" altLang="zh-CN" sz="3200" b="1" smtClean="0">
                <a:solidFill>
                  <a:schemeClr val="tx1"/>
                </a:solidFill>
              </a:rPr>
              <a:t>】</a:t>
            </a:r>
            <a:r>
              <a:rPr lang="zh-CN" altLang="en-US" sz="3200" b="1" smtClean="0">
                <a:latin typeface="微软雅黑" panose="020B0503020204020204" charset="-122"/>
                <a:cs typeface="Times New Roman" panose="02020603050405020304" pitchFamily="18" charset="0"/>
              </a:rPr>
              <a:t>布尔什维克</a:t>
            </a:r>
            <a:br>
              <a:rPr lang="zh-CN" altLang="en-US" sz="3200" b="1" smtClean="0">
                <a:latin typeface="微软雅黑" panose="020B0503020204020204" charset="-122"/>
                <a:cs typeface="Times New Roman" panose="02020603050405020304" pitchFamily="18" charset="0"/>
              </a:rPr>
            </a:br>
            <a:endParaRPr lang="zh-CN" altLang="en-US" sz="3200" b="1" smtClean="0">
              <a:latin typeface="微软雅黑" panose="020B0503020204020204" charset="-122"/>
              <a:cs typeface="Times New Roman" panose="02020603050405020304" pitchFamily="18" charset="0"/>
            </a:endParaRPr>
          </a:p>
        </p:txBody>
      </p:sp>
      <p:sp>
        <p:nvSpPr>
          <p:cNvPr id="39938" name="Rectangle 3"/>
          <p:cNvSpPr>
            <a:spLocks noGrp="1"/>
          </p:cNvSpPr>
          <p:nvPr>
            <p:ph type="body" idx="4294967295"/>
          </p:nvPr>
        </p:nvSpPr>
        <p:spPr>
          <a:xfrm>
            <a:off x="2555875" y="1412875"/>
            <a:ext cx="6588125" cy="4873625"/>
          </a:xfrm>
        </p:spPr>
        <p:txBody>
          <a:bodyPr/>
          <a:lstStyle/>
          <a:p>
            <a:pPr>
              <a:lnSpc>
                <a:spcPct val="80000"/>
              </a:lnSpc>
            </a:pPr>
            <a:r>
              <a:rPr lang="zh-CN" altLang="en-US" sz="2400" smtClean="0">
                <a:latin typeface="楷体" panose="02010609060101010101" pitchFamily="49" charset="-122"/>
                <a:ea typeface="楷体" panose="02010609060101010101" pitchFamily="49" charset="-122"/>
              </a:rPr>
              <a:t>布尔什维克意义是“多数派”。“布尔什维克”是俄文“多数派”的音译，它是列宁创建的俄国无产阶级政党。与之相对的是“孟什维克”，俄语意指“少数派”。</a:t>
            </a:r>
            <a:endParaRPr lang="zh-CN" altLang="en-US" sz="2400" smtClean="0">
              <a:latin typeface="楷体" panose="02010609060101010101" pitchFamily="49" charset="-122"/>
              <a:ea typeface="楷体" panose="02010609060101010101" pitchFamily="49" charset="-122"/>
            </a:endParaRPr>
          </a:p>
          <a:p>
            <a:pPr>
              <a:lnSpc>
                <a:spcPct val="80000"/>
              </a:lnSpc>
            </a:pPr>
            <a:r>
              <a:rPr lang="zh-CN" altLang="en-US" sz="2400" smtClean="0">
                <a:latin typeface="楷体" panose="02010609060101010101" pitchFamily="49" charset="-122"/>
                <a:ea typeface="楷体" panose="02010609060101010101" pitchFamily="49" charset="-122"/>
              </a:rPr>
              <a:t>在</a:t>
            </a:r>
            <a:r>
              <a:rPr lang="en-US" altLang="zh-CN" sz="2400" smtClean="0">
                <a:latin typeface="楷体" panose="02010609060101010101" pitchFamily="49" charset="-122"/>
                <a:ea typeface="楷体" panose="02010609060101010101" pitchFamily="49" charset="-122"/>
              </a:rPr>
              <a:t>1903</a:t>
            </a:r>
            <a:r>
              <a:rPr lang="zh-CN" altLang="en-US" sz="2400" smtClean="0">
                <a:latin typeface="楷体" panose="02010609060101010101" pitchFamily="49" charset="-122"/>
                <a:ea typeface="楷体" panose="02010609060101010101" pitchFamily="49" charset="-122"/>
              </a:rPr>
              <a:t>年俄国社会民主工党第二次代表大会上，一个新型的无产阶级政党</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布尔什维克党宣告诞生。布尔什维克党的建立是俄国工人运动史上的重大转折点，推动了俄国革命运动的发展，它不但对俄国革命历史的进程而且对后来的整个国际共运产生了深远的影响。布尔什维克是</a:t>
            </a:r>
            <a:r>
              <a:rPr lang="en-US" altLang="zh-CN" sz="2400" smtClean="0">
                <a:latin typeface="楷体" panose="02010609060101010101" pitchFamily="49" charset="-122"/>
                <a:ea typeface="楷体" panose="02010609060101010101" pitchFamily="49" charset="-122"/>
              </a:rPr>
              <a:t>Bolshevik</a:t>
            </a:r>
            <a:r>
              <a:rPr lang="zh-CN" altLang="en-US" sz="2400" smtClean="0">
                <a:latin typeface="楷体" panose="02010609060101010101" pitchFamily="49" charset="-122"/>
                <a:ea typeface="楷体" panose="02010609060101010101" pitchFamily="49" charset="-122"/>
              </a:rPr>
              <a:t>的音译词。</a:t>
            </a:r>
            <a:endParaRPr lang="zh-CN" altLang="en-US" sz="2400" smtClean="0">
              <a:latin typeface="楷体" panose="02010609060101010101" pitchFamily="49" charset="-122"/>
              <a:ea typeface="楷体" panose="02010609060101010101" pitchFamily="49" charset="-122"/>
            </a:endParaRPr>
          </a:p>
          <a:p>
            <a:pPr>
              <a:lnSpc>
                <a:spcPct val="80000"/>
              </a:lnSpc>
            </a:pPr>
            <a:r>
              <a:rPr lang="zh-CN" altLang="en-US" sz="2400" smtClean="0">
                <a:latin typeface="楷体" panose="02010609060101010101" pitchFamily="49" charset="-122"/>
                <a:ea typeface="楷体" panose="02010609060101010101" pitchFamily="49" charset="-122"/>
              </a:rPr>
              <a:t>俄语音译过叫布尔什维克，</a:t>
            </a:r>
            <a:r>
              <a:rPr lang="zh-CN" altLang="en-US" sz="2400" b="1" smtClean="0">
                <a:latin typeface="楷体" panose="02010609060101010101" pitchFamily="49" charset="-122"/>
                <a:ea typeface="楷体" panose="02010609060101010101" pitchFamily="49" charset="-122"/>
              </a:rPr>
              <a:t>在俄语中是多数派的意思。</a:t>
            </a:r>
            <a:endParaRPr lang="zh-CN" altLang="en-US" sz="2400" b="1" smtClean="0">
              <a:latin typeface="楷体" panose="02010609060101010101" pitchFamily="49" charset="-122"/>
              <a:ea typeface="楷体" panose="02010609060101010101" pitchFamily="49" charset="-122"/>
            </a:endParaRPr>
          </a:p>
          <a:p>
            <a:pPr>
              <a:lnSpc>
                <a:spcPct val="80000"/>
              </a:lnSpc>
            </a:pPr>
            <a:r>
              <a:rPr lang="zh-CN" altLang="en-US" sz="2400" smtClean="0">
                <a:latin typeface="楷体" panose="02010609060101010101" pitchFamily="49" charset="-122"/>
                <a:ea typeface="楷体" panose="02010609060101010101" pitchFamily="49" charset="-122"/>
              </a:rPr>
              <a:t>布尔什维克党是列宁同志建立的无产阶级革命政党，与孟什维克决裂，苏维埃俄国建立后改名为共产党，因此俄国共产党也叫布尔什维克党即俄共（布）。</a:t>
            </a:r>
            <a:endParaRPr lang="zh-CN" altLang="en-US" sz="2400" smtClean="0">
              <a:latin typeface="楷体" panose="02010609060101010101" pitchFamily="49" charset="-122"/>
              <a:ea typeface="楷体" panose="02010609060101010101" pitchFamily="49" charset="-122"/>
            </a:endParaRPr>
          </a:p>
          <a:p>
            <a:pPr>
              <a:lnSpc>
                <a:spcPct val="80000"/>
              </a:lnSpc>
              <a:buFont typeface="Wingdings 2" panose="05020102010507070707" pitchFamily="18" charset="2"/>
              <a:buNone/>
            </a:pPr>
            <a:br>
              <a:rPr lang="zh-CN" altLang="en-US" sz="2400" smtClean="0">
                <a:latin typeface="楷体" panose="02010609060101010101" pitchFamily="49" charset="-122"/>
                <a:ea typeface="楷体" panose="02010609060101010101" pitchFamily="49" charset="-122"/>
              </a:rPr>
            </a:br>
            <a:endParaRPr lang="zh-CN" altLang="en-US" sz="2400" smtClean="0">
              <a:latin typeface="楷体" panose="02010609060101010101" pitchFamily="49" charset="-122"/>
              <a:ea typeface="楷体" panose="02010609060101010101" pitchFamily="49" charset="-122"/>
            </a:endParaRPr>
          </a:p>
        </p:txBody>
      </p:sp>
      <p:pic>
        <p:nvPicPr>
          <p:cNvPr id="39939" name="Picture 4" descr="201001241740522585"/>
          <p:cNvPicPr>
            <a:picLocks noChangeAspect="1" noChangeArrowheads="1"/>
          </p:cNvPicPr>
          <p:nvPr/>
        </p:nvPicPr>
        <p:blipFill>
          <a:blip r:embed="rId1"/>
          <a:srcRect/>
          <a:stretch>
            <a:fillRect/>
          </a:stretch>
        </p:blipFill>
        <p:spPr bwMode="auto">
          <a:xfrm>
            <a:off x="250825" y="2420938"/>
            <a:ext cx="2305050" cy="35004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6063" y="548680"/>
            <a:ext cx="8691562" cy="5539383"/>
          </a:xfrm>
        </p:spPr>
        <p:txBody>
          <a:bodyPr/>
          <a:lstStyle/>
          <a:p>
            <a:r>
              <a:rPr lang="zh-CN" altLang="en-US" sz="3600" dirty="0" smtClean="0">
                <a:solidFill>
                  <a:srgbClr val="FF0000"/>
                </a:solidFill>
              </a:rPr>
              <a:t>五、开天辟地日出东方</a:t>
            </a:r>
            <a:endParaRPr lang="en-US" altLang="zh-CN" sz="3600" dirty="0" smtClean="0">
              <a:solidFill>
                <a:srgbClr val="FF0000"/>
              </a:solidFill>
            </a:endParaRPr>
          </a:p>
          <a:p>
            <a:r>
              <a:rPr lang="en-US" altLang="zh-CN" dirty="0" smtClean="0">
                <a:solidFill>
                  <a:srgbClr val="0070C0"/>
                </a:solidFill>
              </a:rPr>
              <a:t>1</a:t>
            </a:r>
            <a:r>
              <a:rPr lang="zh-CN" altLang="en-US" dirty="0" smtClean="0">
                <a:solidFill>
                  <a:srgbClr val="0070C0"/>
                </a:solidFill>
              </a:rPr>
              <a:t>、五四消息西传、幽灵东来</a:t>
            </a:r>
            <a:endParaRPr lang="en-US" altLang="zh-CN" dirty="0" smtClean="0"/>
          </a:p>
          <a:p>
            <a:r>
              <a:rPr lang="zh-CN" altLang="en-US" sz="2800" b="1" dirty="0" smtClean="0"/>
              <a:t>一个消息</a:t>
            </a:r>
            <a:r>
              <a:rPr lang="zh-CN" altLang="en-US" sz="2800" dirty="0" smtClean="0"/>
              <a:t>：“中国发生了几百万人的罢工、罢课、罢市大革命活动”。</a:t>
            </a:r>
            <a:endParaRPr lang="en-US" altLang="zh-CN" sz="2800" dirty="0" smtClean="0"/>
          </a:p>
          <a:p>
            <a:r>
              <a:rPr lang="zh-CN" altLang="en-US" sz="2800" b="1" dirty="0" smtClean="0"/>
              <a:t>苏俄决定</a:t>
            </a:r>
            <a:r>
              <a:rPr lang="zh-CN" altLang="en-US" sz="2800" dirty="0" smtClean="0"/>
              <a:t>：访问五四领导人，筹建共产主义组织</a:t>
            </a:r>
            <a:endParaRPr lang="en-US" altLang="zh-CN" sz="2800" dirty="0" smtClean="0"/>
          </a:p>
          <a:p>
            <a:r>
              <a:rPr lang="zh-CN" altLang="en-US" sz="2800" b="1" dirty="0" smtClean="0"/>
              <a:t>行动开始</a:t>
            </a:r>
            <a:r>
              <a:rPr lang="zh-CN" altLang="en-US" sz="2800" dirty="0" smtClean="0"/>
              <a:t>：“加拉罕宣言”见报</a:t>
            </a:r>
            <a:endParaRPr lang="en-US" altLang="zh-CN" sz="2800" dirty="0" smtClean="0"/>
          </a:p>
          <a:p>
            <a:r>
              <a:rPr lang="en-US" altLang="zh-CN" sz="2800" dirty="0" smtClean="0"/>
              <a:t>                   </a:t>
            </a:r>
            <a:r>
              <a:rPr lang="zh-CN" altLang="en-US" sz="2800" dirty="0" smtClean="0"/>
              <a:t>维辛斯基探路</a:t>
            </a:r>
            <a:endParaRPr lang="en-US" altLang="zh-CN" sz="2800" dirty="0" smtClean="0"/>
          </a:p>
          <a:p>
            <a:r>
              <a:rPr lang="en-US" altLang="zh-CN" sz="2800" dirty="0" smtClean="0"/>
              <a:t>                   </a:t>
            </a:r>
            <a:r>
              <a:rPr lang="zh-CN" altLang="en-US" sz="2800" dirty="0" smtClean="0"/>
              <a:t>“南陈北李”</a:t>
            </a:r>
            <a:r>
              <a:rPr lang="en-US" altLang="zh-CN" sz="2800" dirty="0" smtClean="0"/>
              <a:t>《</a:t>
            </a:r>
            <a:r>
              <a:rPr lang="zh-CN" altLang="en-US" sz="2800" dirty="0" smtClean="0"/>
              <a:t>震憾世界的十日</a:t>
            </a:r>
            <a:r>
              <a:rPr lang="en-US" altLang="zh-CN" sz="2800" dirty="0" smtClean="0"/>
              <a:t>》</a:t>
            </a:r>
            <a:endParaRPr lang="zh-CN"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85720" y="785794"/>
            <a:ext cx="8691562" cy="5786478"/>
          </a:xfrm>
        </p:spPr>
        <p:txBody>
          <a:bodyPr/>
          <a:lstStyle/>
          <a:p>
            <a:r>
              <a:rPr lang="en-US" altLang="zh-CN" dirty="0" smtClean="0">
                <a:solidFill>
                  <a:srgbClr val="0070C0"/>
                </a:solidFill>
              </a:rPr>
              <a:t>2</a:t>
            </a:r>
            <a:r>
              <a:rPr lang="zh-CN" altLang="en-US" dirty="0" smtClean="0">
                <a:solidFill>
                  <a:srgbClr val="0070C0"/>
                </a:solidFill>
              </a:rPr>
              <a:t>、春芽遍地</a:t>
            </a:r>
            <a:endParaRPr lang="en-US" altLang="zh-CN" dirty="0" smtClean="0">
              <a:solidFill>
                <a:srgbClr val="0070C0"/>
              </a:solidFill>
            </a:endParaRPr>
          </a:p>
          <a:p>
            <a:r>
              <a:rPr lang="zh-CN" altLang="en-US" sz="2800" dirty="0" smtClean="0"/>
              <a:t>    上海：</a:t>
            </a:r>
            <a:r>
              <a:rPr lang="zh-CN" altLang="en-US" sz="2800" dirty="0" smtClean="0">
                <a:solidFill>
                  <a:srgbClr val="FF0000"/>
                </a:solidFill>
              </a:rPr>
              <a:t>第一个共产主义小组</a:t>
            </a:r>
            <a:r>
              <a:rPr lang="en-US" altLang="zh-CN" sz="2800" dirty="0" smtClean="0"/>
              <a:t>1920.8</a:t>
            </a:r>
            <a:endParaRPr lang="en-US" altLang="zh-CN" sz="2800" dirty="0" smtClean="0"/>
          </a:p>
          <a:p>
            <a:r>
              <a:rPr lang="en-US" altLang="zh-CN" sz="2800" dirty="0" smtClean="0"/>
              <a:t>              </a:t>
            </a:r>
            <a:r>
              <a:rPr lang="zh-CN" altLang="en-US" sz="2800" dirty="0" smtClean="0"/>
              <a:t>陈独秀、李汉俊、李达、陈望道、周佛海</a:t>
            </a:r>
            <a:endParaRPr lang="en-US" altLang="zh-CN" sz="2800" dirty="0" smtClean="0"/>
          </a:p>
          <a:p>
            <a:r>
              <a:rPr lang="en-US" altLang="zh-CN" sz="2800" dirty="0" smtClean="0"/>
              <a:t>    </a:t>
            </a:r>
            <a:r>
              <a:rPr lang="zh-CN" altLang="en-US" sz="2800" dirty="0" smtClean="0"/>
              <a:t>北京：</a:t>
            </a:r>
            <a:r>
              <a:rPr lang="en-US" altLang="zh-CN" sz="2800" dirty="0" smtClean="0"/>
              <a:t>1920.9</a:t>
            </a:r>
            <a:endParaRPr lang="en-US" altLang="zh-CN" sz="2800" dirty="0" smtClean="0"/>
          </a:p>
          <a:p>
            <a:r>
              <a:rPr lang="en-US" altLang="zh-CN" sz="2800" dirty="0" smtClean="0"/>
              <a:t>    </a:t>
            </a:r>
            <a:r>
              <a:rPr lang="zh-CN" altLang="en-US" sz="2800" dirty="0" smtClean="0"/>
              <a:t>          李大钊、张国焘、刘仁静、邓中夏、罗亦农</a:t>
            </a:r>
            <a:endParaRPr lang="en-US" altLang="zh-CN" sz="2800" dirty="0" smtClean="0"/>
          </a:p>
          <a:p>
            <a:r>
              <a:rPr lang="en-US" altLang="zh-CN" sz="2800" dirty="0" smtClean="0"/>
              <a:t>    </a:t>
            </a:r>
            <a:r>
              <a:rPr lang="zh-CN" altLang="en-US" sz="2800" dirty="0" smtClean="0"/>
              <a:t>长沙：何叔衡、毛泽东</a:t>
            </a:r>
            <a:endParaRPr lang="en-US" altLang="zh-CN" sz="2800" dirty="0" smtClean="0"/>
          </a:p>
          <a:p>
            <a:r>
              <a:rPr lang="en-US" altLang="zh-CN" sz="2800" dirty="0" smtClean="0"/>
              <a:t>    </a:t>
            </a:r>
            <a:r>
              <a:rPr lang="zh-CN" altLang="en-US" sz="2800" dirty="0" smtClean="0"/>
              <a:t>济南：王烬美、邓恩铭</a:t>
            </a:r>
            <a:endParaRPr lang="en-US" altLang="zh-CN" sz="2800" dirty="0" smtClean="0"/>
          </a:p>
          <a:p>
            <a:r>
              <a:rPr lang="en-US" altLang="zh-CN" sz="2800" dirty="0" smtClean="0"/>
              <a:t>    </a:t>
            </a:r>
            <a:r>
              <a:rPr lang="zh-CN" altLang="en-US" sz="2800" dirty="0" smtClean="0"/>
              <a:t>武汉：董必武、陈潭秋、包惠僧</a:t>
            </a:r>
            <a:endParaRPr lang="en-US" altLang="zh-CN" sz="2800" dirty="0" smtClean="0"/>
          </a:p>
          <a:p>
            <a:r>
              <a:rPr lang="en-US" altLang="zh-CN" sz="2800" dirty="0" smtClean="0"/>
              <a:t>    </a:t>
            </a:r>
            <a:r>
              <a:rPr lang="zh-CN" altLang="en-US" sz="2800" dirty="0" smtClean="0"/>
              <a:t>广州：陈公博</a:t>
            </a:r>
            <a:endParaRPr lang="en-US" altLang="zh-CN" sz="2800" dirty="0" smtClean="0"/>
          </a:p>
          <a:p>
            <a:r>
              <a:rPr lang="en-US" altLang="zh-CN" sz="2800" dirty="0" smtClean="0"/>
              <a:t>    </a:t>
            </a:r>
            <a:r>
              <a:rPr lang="zh-CN" altLang="en-US" sz="2800" dirty="0" smtClean="0"/>
              <a:t>日本：周佛海、施存统</a:t>
            </a:r>
            <a:endParaRPr lang="en-US" altLang="zh-CN" sz="2800" dirty="0" smtClean="0"/>
          </a:p>
          <a:p>
            <a:r>
              <a:rPr lang="zh-CN" altLang="en-US" sz="2800" dirty="0" smtClean="0"/>
              <a:t>    巴黎旅欧：张申府、周恩来</a:t>
            </a:r>
            <a:endParaRPr lang="en-US" altLang="zh-CN" sz="2800" dirty="0" smtClean="0"/>
          </a:p>
          <a:p>
            <a:r>
              <a:rPr lang="en-US" altLang="zh-CN" sz="2800" dirty="0" smtClean="0"/>
              <a:t>    </a:t>
            </a: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3813" y="260350"/>
            <a:ext cx="8869362" cy="468313"/>
          </a:xfrm>
        </p:spPr>
        <p:txBody>
          <a:bodyPr/>
          <a:lstStyle/>
          <a:p>
            <a:endParaRPr lang="zh-CN" altLang="zh-CN"/>
          </a:p>
        </p:txBody>
      </p:sp>
      <p:sp>
        <p:nvSpPr>
          <p:cNvPr id="81923" name="Rectangle 3"/>
          <p:cNvSpPr>
            <a:spLocks noGrp="1" noChangeArrowheads="1"/>
          </p:cNvSpPr>
          <p:nvPr>
            <p:ph type="body" idx="1"/>
          </p:nvPr>
        </p:nvSpPr>
        <p:spPr>
          <a:xfrm>
            <a:off x="246063" y="285728"/>
            <a:ext cx="8691562" cy="5802335"/>
          </a:xfrm>
        </p:spPr>
        <p:txBody>
          <a:bodyPr/>
          <a:lstStyle/>
          <a:p>
            <a:r>
              <a:rPr lang="zh-CN" altLang="en-US" sz="4000" b="1" dirty="0" smtClean="0">
                <a:solidFill>
                  <a:srgbClr val="FF0000"/>
                </a:solidFill>
              </a:rPr>
              <a:t>一、美丽的初衷</a:t>
            </a:r>
            <a:r>
              <a:rPr lang="en-US" altLang="zh-CN" sz="4000" b="1" dirty="0" smtClean="0">
                <a:solidFill>
                  <a:srgbClr val="FF0000"/>
                </a:solidFill>
              </a:rPr>
              <a:t>——</a:t>
            </a:r>
            <a:r>
              <a:rPr lang="zh-CN" altLang="en-US" sz="4000" b="1" dirty="0" smtClean="0">
                <a:solidFill>
                  <a:srgbClr val="FF0000"/>
                </a:solidFill>
              </a:rPr>
              <a:t>空想社会主义</a:t>
            </a:r>
            <a:endParaRPr lang="en-US" altLang="zh-CN" sz="4000" b="1" dirty="0" smtClean="0">
              <a:solidFill>
                <a:srgbClr val="FF0000"/>
              </a:solidFill>
            </a:endParaRPr>
          </a:p>
          <a:p>
            <a:r>
              <a:rPr lang="en-US" altLang="zh-CN" sz="3600" b="1" dirty="0" smtClean="0">
                <a:solidFill>
                  <a:srgbClr val="0070C0"/>
                </a:solidFill>
              </a:rPr>
              <a:t>1</a:t>
            </a:r>
            <a:r>
              <a:rPr lang="zh-CN" altLang="en-US" sz="3600" b="1" dirty="0" smtClean="0">
                <a:solidFill>
                  <a:srgbClr val="0070C0"/>
                </a:solidFill>
              </a:rPr>
              <a:t>、“理想国”</a:t>
            </a:r>
            <a:r>
              <a:rPr lang="en-US" altLang="zh-CN" sz="3600" b="1" dirty="0" smtClean="0">
                <a:solidFill>
                  <a:srgbClr val="0070C0"/>
                </a:solidFill>
              </a:rPr>
              <a:t>——</a:t>
            </a:r>
            <a:r>
              <a:rPr lang="zh-CN" altLang="en-US" sz="3600" b="1" dirty="0" smtClean="0">
                <a:solidFill>
                  <a:srgbClr val="0070C0"/>
                </a:solidFill>
              </a:rPr>
              <a:t>中外都在寻找的共同家园</a:t>
            </a:r>
            <a:endParaRPr lang="en-US" altLang="zh-CN" sz="3600" b="1" dirty="0" smtClean="0">
              <a:solidFill>
                <a:srgbClr val="0070C0"/>
              </a:solidFill>
            </a:endParaRPr>
          </a:p>
          <a:p>
            <a:r>
              <a:rPr lang="zh-CN" altLang="en-US" sz="3600" dirty="0" smtClean="0"/>
              <a:t>柏拉图理想国、陶渊明世外桃源</a:t>
            </a:r>
            <a:endParaRPr lang="en-US" altLang="zh-CN" sz="3600" dirty="0" smtClean="0"/>
          </a:p>
          <a:p>
            <a:endParaRPr lang="en-US" altLang="zh-CN" sz="2800" dirty="0" smtClean="0">
              <a:solidFill>
                <a:srgbClr val="0070C0"/>
              </a:solidFill>
            </a:endParaRPr>
          </a:p>
          <a:p>
            <a:r>
              <a:rPr lang="en-US" altLang="zh-CN" sz="2800" dirty="0" smtClean="0">
                <a:solidFill>
                  <a:srgbClr val="0070C0"/>
                </a:solidFill>
              </a:rPr>
              <a:t>  500</a:t>
            </a:r>
            <a:r>
              <a:rPr lang="zh-CN" altLang="en-US" sz="2800" dirty="0" smtClean="0">
                <a:solidFill>
                  <a:srgbClr val="0070C0"/>
                </a:solidFill>
              </a:rPr>
              <a:t>年前的一篇文章力量</a:t>
            </a:r>
            <a:endParaRPr lang="en-US" altLang="zh-CN" sz="2800" dirty="0" smtClean="0">
              <a:solidFill>
                <a:srgbClr val="0070C0"/>
              </a:solidFill>
            </a:endParaRPr>
          </a:p>
          <a:p>
            <a:r>
              <a:rPr lang="en-US" altLang="zh-CN" sz="2800" dirty="0" smtClean="0"/>
              <a:t>          《</a:t>
            </a:r>
            <a:r>
              <a:rPr lang="zh-CN" altLang="en-US" sz="2800" dirty="0" smtClean="0"/>
              <a:t>乌托邦</a:t>
            </a:r>
            <a:r>
              <a:rPr lang="en-US" altLang="zh-CN" sz="2800" dirty="0" smtClean="0"/>
              <a:t>》</a:t>
            </a:r>
            <a:r>
              <a:rPr lang="zh-CN" altLang="en-US" sz="2800" dirty="0" smtClean="0"/>
              <a:t>（</a:t>
            </a:r>
            <a:r>
              <a:rPr lang="en-US" altLang="zh-CN" sz="2800" dirty="0" smtClean="0"/>
              <a:t>1516</a:t>
            </a:r>
            <a:r>
              <a:rPr lang="zh-CN" altLang="en-US" sz="2800" dirty="0" smtClean="0"/>
              <a:t>年）</a:t>
            </a:r>
            <a:endParaRPr lang="en-US" altLang="zh-CN" sz="2800" dirty="0" smtClean="0"/>
          </a:p>
          <a:p>
            <a:r>
              <a:rPr lang="zh-CN" altLang="en-US" sz="2800" dirty="0" smtClean="0"/>
              <a:t>内容：幸福岛、取之不尽、没有货币</a:t>
            </a:r>
            <a:endParaRPr lang="en-US" altLang="zh-CN" sz="2800" dirty="0" smtClean="0"/>
          </a:p>
          <a:p>
            <a:r>
              <a:rPr lang="zh-CN" altLang="en-US" sz="2800" dirty="0" smtClean="0"/>
              <a:t>揭露：私有制万恶之源</a:t>
            </a:r>
            <a:endParaRPr lang="en-US" altLang="zh-CN" sz="2800" dirty="0" smtClean="0"/>
          </a:p>
          <a:p>
            <a:r>
              <a:rPr lang="zh-CN" altLang="en-US" sz="2800" dirty="0" smtClean="0"/>
              <a:t>引进：严复</a:t>
            </a:r>
            <a:r>
              <a:rPr lang="en-US" altLang="zh-CN" sz="2800" dirty="0" smtClean="0"/>
              <a:t>”</a:t>
            </a:r>
            <a:r>
              <a:rPr lang="zh-CN" altLang="en-US" sz="2800" dirty="0" smtClean="0"/>
              <a:t>如是治国，古今之世前所未有</a:t>
            </a:r>
            <a:r>
              <a:rPr lang="en-US" altLang="zh-CN" sz="2800" dirty="0" smtClean="0"/>
              <a:t>”</a:t>
            </a:r>
            <a:endParaRPr lang="en-US" altLang="zh-CN" sz="2800" dirty="0" smtClean="0"/>
          </a:p>
          <a:p>
            <a:endParaRPr lang="en-US" altLang="zh-CN" sz="2800" dirty="0" smtClean="0"/>
          </a:p>
          <a:p>
            <a:endParaRPr lang="en-US" altLang="zh-CN" sz="2800" dirty="0" smtClean="0"/>
          </a:p>
          <a:p>
            <a:endParaRPr lang="zh-CN" altLang="zh-CN" sz="2800" dirty="0"/>
          </a:p>
        </p:txBody>
      </p:sp>
      <p:pic>
        <p:nvPicPr>
          <p:cNvPr id="2" name="图片 1"/>
          <p:cNvPicPr>
            <a:picLocks noChangeAspect="1"/>
          </p:cNvPicPr>
          <p:nvPr/>
        </p:nvPicPr>
        <p:blipFill>
          <a:blip r:embed="rId1" cstate="print"/>
          <a:stretch>
            <a:fillRect/>
          </a:stretch>
        </p:blipFill>
        <p:spPr>
          <a:xfrm>
            <a:off x="6309717" y="2772038"/>
            <a:ext cx="2627784" cy="25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81922"/>
                                        </p:tgtEl>
                                        <p:attrNameLst>
                                          <p:attrName>style.visibility</p:attrName>
                                        </p:attrNameLst>
                                      </p:cBhvr>
                                      <p:to>
                                        <p:strVal val="visible"/>
                                      </p:to>
                                    </p:set>
                                    <p:animEffect transition="in" filter="wipe(left)">
                                      <p:cBhvr>
                                        <p:cTn id="7" dur="500"/>
                                        <p:tgtEl>
                                          <p:spTgt spid="819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fade">
                                      <p:cBhvr>
                                        <p:cTn id="11" dur="1000"/>
                                        <p:tgtEl>
                                          <p:spTgt spid="819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23">
                                            <p:txEl>
                                              <p:pRg st="1" end="1"/>
                                            </p:txEl>
                                          </p:spTgt>
                                        </p:tgtEl>
                                        <p:attrNameLst>
                                          <p:attrName>style.visibility</p:attrName>
                                        </p:attrNameLst>
                                      </p:cBhvr>
                                      <p:to>
                                        <p:strVal val="visible"/>
                                      </p:to>
                                    </p:set>
                                    <p:animEffect transition="in" filter="fade">
                                      <p:cBhvr>
                                        <p:cTn id="16" dur="1000"/>
                                        <p:tgtEl>
                                          <p:spTgt spid="819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23">
                                            <p:txEl>
                                              <p:pRg st="2" end="2"/>
                                            </p:txEl>
                                          </p:spTgt>
                                        </p:tgtEl>
                                        <p:attrNameLst>
                                          <p:attrName>style.visibility</p:attrName>
                                        </p:attrNameLst>
                                      </p:cBhvr>
                                      <p:to>
                                        <p:strVal val="visible"/>
                                      </p:to>
                                    </p:set>
                                    <p:animEffect transition="in" filter="fade">
                                      <p:cBhvr>
                                        <p:cTn id="21" dur="1000"/>
                                        <p:tgtEl>
                                          <p:spTgt spid="819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23">
                                            <p:txEl>
                                              <p:pRg st="4" end="4"/>
                                            </p:txEl>
                                          </p:spTgt>
                                        </p:tgtEl>
                                        <p:attrNameLst>
                                          <p:attrName>style.visibility</p:attrName>
                                        </p:attrNameLst>
                                      </p:cBhvr>
                                      <p:to>
                                        <p:strVal val="visible"/>
                                      </p:to>
                                    </p:set>
                                    <p:animEffect transition="in" filter="fade">
                                      <p:cBhvr>
                                        <p:cTn id="26" dur="1000"/>
                                        <p:tgtEl>
                                          <p:spTgt spid="819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23">
                                            <p:txEl>
                                              <p:pRg st="5" end="5"/>
                                            </p:txEl>
                                          </p:spTgt>
                                        </p:tgtEl>
                                        <p:attrNameLst>
                                          <p:attrName>style.visibility</p:attrName>
                                        </p:attrNameLst>
                                      </p:cBhvr>
                                      <p:to>
                                        <p:strVal val="visible"/>
                                      </p:to>
                                    </p:set>
                                    <p:animEffect transition="in" filter="fade">
                                      <p:cBhvr>
                                        <p:cTn id="31" dur="1000"/>
                                        <p:tgtEl>
                                          <p:spTgt spid="8192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23">
                                            <p:txEl>
                                              <p:pRg st="6" end="6"/>
                                            </p:txEl>
                                          </p:spTgt>
                                        </p:tgtEl>
                                        <p:attrNameLst>
                                          <p:attrName>style.visibility</p:attrName>
                                        </p:attrNameLst>
                                      </p:cBhvr>
                                      <p:to>
                                        <p:strVal val="visible"/>
                                      </p:to>
                                    </p:set>
                                    <p:animEffect transition="in" filter="fade">
                                      <p:cBhvr>
                                        <p:cTn id="36" dur="1000"/>
                                        <p:tgtEl>
                                          <p:spTgt spid="8192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923">
                                            <p:txEl>
                                              <p:pRg st="7" end="7"/>
                                            </p:txEl>
                                          </p:spTgt>
                                        </p:tgtEl>
                                        <p:attrNameLst>
                                          <p:attrName>style.visibility</p:attrName>
                                        </p:attrNameLst>
                                      </p:cBhvr>
                                      <p:to>
                                        <p:strVal val="visible"/>
                                      </p:to>
                                    </p:set>
                                    <p:animEffect transition="in" filter="fade">
                                      <p:cBhvr>
                                        <p:cTn id="41" dur="1000"/>
                                        <p:tgtEl>
                                          <p:spTgt spid="8192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1923">
                                            <p:txEl>
                                              <p:pRg st="8" end="8"/>
                                            </p:txEl>
                                          </p:spTgt>
                                        </p:tgtEl>
                                        <p:attrNameLst>
                                          <p:attrName>style.visibility</p:attrName>
                                        </p:attrNameLst>
                                      </p:cBhvr>
                                      <p:to>
                                        <p:strVal val="visible"/>
                                      </p:to>
                                    </p:set>
                                    <p:animEffect transition="in" filter="fade">
                                      <p:cBhvr>
                                        <p:cTn id="46" dur="10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476672"/>
            <a:ext cx="8691562" cy="5375275"/>
          </a:xfrm>
        </p:spPr>
        <p:txBody>
          <a:bodyPr/>
          <a:lstStyle/>
          <a:p>
            <a:r>
              <a:rPr lang="en-US" altLang="zh-CN" sz="2800" dirty="0" smtClean="0"/>
              <a:t>   </a:t>
            </a:r>
            <a:endParaRPr lang="en-US" altLang="zh-CN" sz="2800" dirty="0" smtClean="0"/>
          </a:p>
          <a:p>
            <a:pPr algn="ctr"/>
            <a:r>
              <a:rPr lang="zh-CN" altLang="en-US" b="1" dirty="0" smtClean="0">
                <a:solidFill>
                  <a:schemeClr val="accent2"/>
                </a:solidFill>
              </a:rPr>
              <a:t>萌芽催生，等水浇花</a:t>
            </a:r>
            <a:endParaRPr lang="en-US" altLang="zh-CN" b="1" dirty="0" smtClean="0">
              <a:solidFill>
                <a:schemeClr val="accent2"/>
              </a:solidFill>
            </a:endParaRPr>
          </a:p>
          <a:p>
            <a:r>
              <a:rPr lang="en-US" altLang="zh-CN" sz="2800" dirty="0" smtClean="0"/>
              <a:t>    </a:t>
            </a:r>
            <a:r>
              <a:rPr lang="zh-CN" altLang="en-US" sz="2800" dirty="0" smtClean="0"/>
              <a:t>苏俄代表：马林</a:t>
            </a:r>
            <a:endParaRPr lang="en-US" altLang="zh-CN" sz="2800" dirty="0" smtClean="0"/>
          </a:p>
          <a:p>
            <a:r>
              <a:rPr lang="en-US" altLang="zh-CN" sz="2800" dirty="0" smtClean="0"/>
              <a:t>    </a:t>
            </a:r>
            <a:r>
              <a:rPr lang="zh-CN" altLang="en-US" sz="2800" dirty="0" smtClean="0"/>
              <a:t>共产国际代表：尼科尔斯基</a:t>
            </a:r>
            <a:endParaRPr lang="en-US" altLang="zh-CN" sz="2800" dirty="0" smtClean="0"/>
          </a:p>
          <a:p>
            <a:r>
              <a:rPr lang="en-US" altLang="zh-CN" sz="2800" dirty="0" smtClean="0"/>
              <a:t>    1921</a:t>
            </a:r>
            <a:r>
              <a:rPr lang="zh-CN" altLang="en-US" sz="2800" dirty="0" smtClean="0"/>
              <a:t>年</a:t>
            </a:r>
            <a:r>
              <a:rPr lang="en-US" altLang="zh-CN" sz="2800" dirty="0" smtClean="0"/>
              <a:t>6</a:t>
            </a:r>
            <a:r>
              <a:rPr lang="zh-CN" altLang="en-US" sz="2800" dirty="0" smtClean="0"/>
              <a:t>月密约李达、李汉俊</a:t>
            </a:r>
            <a:endParaRPr lang="en-US" altLang="zh-CN" sz="2800" dirty="0" smtClean="0"/>
          </a:p>
          <a:p>
            <a:endParaRPr lang="zh-CN" altLang="en-US" sz="2800" dirty="0"/>
          </a:p>
        </p:txBody>
      </p:sp>
      <p:pic>
        <p:nvPicPr>
          <p:cNvPr id="4" name="图片 3" descr="bc305bae3f88117751a555.jpg"/>
          <p:cNvPicPr>
            <a:picLocks noChangeAspect="1"/>
          </p:cNvPicPr>
          <p:nvPr/>
        </p:nvPicPr>
        <p:blipFill>
          <a:blip r:embed="rId1" cstate="print"/>
          <a:stretch>
            <a:fillRect/>
          </a:stretch>
        </p:blipFill>
        <p:spPr>
          <a:xfrm>
            <a:off x="395536" y="3140968"/>
            <a:ext cx="5400600" cy="33732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5283" y="267653"/>
            <a:ext cx="8691562" cy="5375275"/>
          </a:xfrm>
        </p:spPr>
        <p:txBody>
          <a:bodyPr/>
          <a:lstStyle/>
          <a:p>
            <a:r>
              <a:rPr lang="en-US" altLang="zh-CN" dirty="0" smtClean="0">
                <a:solidFill>
                  <a:srgbClr val="0070C0"/>
                </a:solidFill>
              </a:rPr>
              <a:t>3</a:t>
            </a:r>
            <a:r>
              <a:rPr lang="zh-CN" altLang="en-US" dirty="0" smtClean="0">
                <a:solidFill>
                  <a:srgbClr val="0070C0"/>
                </a:solidFill>
              </a:rPr>
              <a:t>、日出东方</a:t>
            </a:r>
            <a:endParaRPr lang="en-US" altLang="zh-CN" dirty="0" smtClean="0">
              <a:solidFill>
                <a:srgbClr val="0070C0"/>
              </a:solidFill>
            </a:endParaRPr>
          </a:p>
          <a:p>
            <a:r>
              <a:rPr lang="zh-CN" altLang="en-US" sz="2800" dirty="0" smtClean="0"/>
              <a:t>时间</a:t>
            </a:r>
            <a:r>
              <a:rPr lang="en-US" altLang="zh-CN" sz="2800" dirty="0" smtClean="0"/>
              <a:t>:1921</a:t>
            </a:r>
            <a:r>
              <a:rPr lang="zh-CN" altLang="en-US" sz="2800" dirty="0" smtClean="0"/>
              <a:t>年</a:t>
            </a:r>
            <a:r>
              <a:rPr lang="en-US" altLang="zh-CN" sz="2800" dirty="0" smtClean="0"/>
              <a:t>7</a:t>
            </a:r>
            <a:r>
              <a:rPr lang="zh-CN" altLang="en-US" sz="2800" dirty="0" smtClean="0"/>
              <a:t>月</a:t>
            </a:r>
            <a:r>
              <a:rPr lang="en-US" altLang="zh-CN" sz="2800" dirty="0" smtClean="0"/>
              <a:t>23</a:t>
            </a:r>
            <a:r>
              <a:rPr lang="zh-CN" altLang="en-US" sz="2800" dirty="0" smtClean="0"/>
              <a:t>日</a:t>
            </a:r>
            <a:endParaRPr lang="en-US" altLang="zh-CN" sz="2800" dirty="0" smtClean="0"/>
          </a:p>
          <a:p>
            <a:r>
              <a:rPr lang="zh-CN" altLang="en-US" sz="2800" dirty="0" smtClean="0"/>
              <a:t>地点：上海兴业路</a:t>
            </a:r>
            <a:r>
              <a:rPr lang="en-US" altLang="zh-CN" sz="2800" dirty="0" smtClean="0"/>
              <a:t>76</a:t>
            </a:r>
            <a:r>
              <a:rPr lang="zh-CN" altLang="en-US" sz="2800" dirty="0" smtClean="0"/>
              <a:t>号（法租界望志路</a:t>
            </a:r>
            <a:r>
              <a:rPr lang="en-US" altLang="zh-CN" sz="2800" dirty="0" smtClean="0"/>
              <a:t>106</a:t>
            </a:r>
            <a:r>
              <a:rPr lang="zh-CN" altLang="en-US" sz="2800" dirty="0" smtClean="0"/>
              <a:t>），南湖</a:t>
            </a:r>
            <a:endParaRPr lang="zh-CN" altLang="en-US" sz="2800" dirty="0" smtClean="0"/>
          </a:p>
          <a:p>
            <a:r>
              <a:rPr lang="zh-CN" altLang="en-US" sz="2800" b="1" dirty="0" smtClean="0"/>
              <a:t>大事变</a:t>
            </a:r>
            <a:r>
              <a:rPr lang="zh-CN" altLang="en-US" sz="2800" dirty="0" smtClean="0"/>
              <a:t>：第一个无产阶级政党</a:t>
            </a:r>
            <a:endParaRPr lang="en-US" altLang="zh-CN" sz="2800" dirty="0" smtClean="0"/>
          </a:p>
          <a:p>
            <a:r>
              <a:rPr lang="en-US" altLang="zh-CN" sz="2800" dirty="0" smtClean="0"/>
              <a:t>              </a:t>
            </a:r>
            <a:r>
              <a:rPr lang="zh-CN" altLang="en-US" sz="2800" dirty="0" smtClean="0"/>
              <a:t>第一个马克思主义纲领</a:t>
            </a:r>
            <a:endParaRPr lang="en-US" altLang="zh-CN" sz="2800" dirty="0" smtClean="0"/>
          </a:p>
          <a:p>
            <a:r>
              <a:rPr lang="en-US" altLang="zh-CN" sz="2800" dirty="0" smtClean="0"/>
              <a:t>              </a:t>
            </a:r>
            <a:r>
              <a:rPr lang="zh-CN" altLang="en-US" sz="2800" dirty="0" smtClean="0"/>
              <a:t>第一个不走寻常路</a:t>
            </a:r>
            <a:endParaRPr lang="en-US" altLang="zh-CN" sz="2800" dirty="0" smtClean="0"/>
          </a:p>
          <a:p>
            <a:r>
              <a:rPr lang="zh-CN" altLang="en-US" sz="2800" dirty="0" smtClean="0">
                <a:solidFill>
                  <a:srgbClr val="FF0000"/>
                </a:solidFill>
                <a:latin typeface="华文楷体" panose="02010600040101010101" pitchFamily="2" charset="-122"/>
                <a:ea typeface="华文楷体" panose="02010600040101010101" pitchFamily="2" charset="-122"/>
              </a:rPr>
              <a:t>“不光善于推翻一个旧世界，还要善于建立一个新世界”</a:t>
            </a:r>
            <a:endParaRPr lang="en-US" altLang="zh-CN" sz="2800" dirty="0" smtClean="0">
              <a:solidFill>
                <a:srgbClr val="FF0000"/>
              </a:solidFill>
              <a:latin typeface="华文楷体" panose="02010600040101010101" pitchFamily="2" charset="-122"/>
              <a:ea typeface="华文楷体" panose="02010600040101010101" pitchFamily="2" charset="-122"/>
            </a:endParaRPr>
          </a:p>
          <a:p>
            <a:r>
              <a:rPr lang="zh-CN" altLang="en-US" sz="2800" dirty="0" smtClean="0">
                <a:solidFill>
                  <a:srgbClr val="FF0000"/>
                </a:solidFill>
                <a:latin typeface="华文楷体" panose="02010600040101010101" pitchFamily="2" charset="-122"/>
                <a:ea typeface="华文楷体" panose="02010600040101010101" pitchFamily="2" charset="-122"/>
              </a:rPr>
              <a:t>“从来就没有救世主，也不靠神仙皇帝”</a:t>
            </a:r>
            <a:endParaRPr lang="en-US" altLang="zh-CN" sz="2800" dirty="0" smtClean="0">
              <a:solidFill>
                <a:srgbClr val="FF0000"/>
              </a:solidFill>
              <a:latin typeface="华文楷体" panose="02010600040101010101" pitchFamily="2" charset="-122"/>
              <a:ea typeface="华文楷体" panose="02010600040101010101" pitchFamily="2" charset="-122"/>
            </a:endParaRPr>
          </a:p>
          <a:p>
            <a:endParaRPr lang="en-US" altLang="zh-CN"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5" name="内容占位符 4"/>
          <p:cNvSpPr>
            <a:spLocks noGrp="1"/>
          </p:cNvSpPr>
          <p:nvPr>
            <p:ph idx="1"/>
          </p:nvPr>
        </p:nvSpPr>
        <p:spPr/>
        <p:txBody>
          <a:bodyPr/>
          <a:lstStyle/>
          <a:p>
            <a:r>
              <a:rPr lang="zh-CN" altLang="en-US" sz="2800" dirty="0" smtClean="0"/>
              <a:t>习近平：“</a:t>
            </a:r>
            <a:r>
              <a:rPr lang="en-US" altLang="zh-CN" sz="2800" dirty="0" smtClean="0">
                <a:latin typeface="华文楷体" panose="02010600040101010101" pitchFamily="2" charset="-122"/>
                <a:ea typeface="华文楷体" panose="02010600040101010101" pitchFamily="2" charset="-122"/>
              </a:rPr>
              <a:t>1921</a:t>
            </a:r>
            <a:r>
              <a:rPr lang="zh-CN" altLang="en-US" sz="2800" dirty="0" smtClean="0">
                <a:latin typeface="华文楷体" panose="02010600040101010101" pitchFamily="2" charset="-122"/>
                <a:ea typeface="华文楷体" panose="02010600040101010101" pitchFamily="2" charset="-122"/>
              </a:rPr>
              <a:t>年中国共产党应运而生，从此中国人民谋求民族独立、人民解放和国家富强，人民幸福的斗争有了主心骨，中国人民从此就从精神上由被动转为主动”</a:t>
            </a:r>
            <a:endParaRPr lang="zh-CN" altLang="en-US" sz="2800" dirty="0">
              <a:latin typeface="华文楷体" panose="02010600040101010101" pitchFamily="2" charset="-122"/>
              <a:ea typeface="华文楷体" panose="02010600040101010101" pitchFamily="2" charset="-122"/>
            </a:endParaRPr>
          </a:p>
        </p:txBody>
      </p:sp>
      <p:pic>
        <p:nvPicPr>
          <p:cNvPr id="6" name="内容占位符 3"/>
          <p:cNvPicPr>
            <a:picLocks noChangeAspect="1"/>
          </p:cNvPicPr>
          <p:nvPr/>
        </p:nvPicPr>
        <p:blipFill>
          <a:blip r:embed="rId1" cstate="print"/>
          <a:stretch>
            <a:fillRect/>
          </a:stretch>
        </p:blipFill>
        <p:spPr bwMode="auto">
          <a:xfrm>
            <a:off x="467544" y="2492896"/>
            <a:ext cx="7645636" cy="3960440"/>
          </a:xfrm>
          <a:prstGeom prst="rect">
            <a:avLst/>
          </a:prstGeom>
          <a:noFill/>
          <a:ln w="9525" algn="ctr">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6063" y="476672"/>
            <a:ext cx="8691562" cy="5611391"/>
          </a:xfrm>
        </p:spPr>
        <p:txBody>
          <a:bodyPr/>
          <a:lstStyle/>
          <a:p>
            <a:r>
              <a:rPr lang="en-US" altLang="zh-CN" dirty="0" smtClean="0">
                <a:solidFill>
                  <a:srgbClr val="0070C0"/>
                </a:solidFill>
              </a:rPr>
              <a:t>4</a:t>
            </a:r>
            <a:r>
              <a:rPr lang="zh-CN" altLang="en-US" dirty="0" smtClean="0">
                <a:solidFill>
                  <a:srgbClr val="0070C0"/>
                </a:solidFill>
              </a:rPr>
              <a:t>、一大众神，自有历史评说</a:t>
            </a:r>
            <a:endParaRPr lang="en-US" altLang="zh-CN" dirty="0" smtClean="0">
              <a:solidFill>
                <a:srgbClr val="0070C0"/>
              </a:solidFill>
            </a:endParaRPr>
          </a:p>
          <a:p>
            <a:r>
              <a:rPr lang="en-US" altLang="zh-CN" sz="2800" dirty="0" smtClean="0"/>
              <a:t>    </a:t>
            </a:r>
            <a:r>
              <a:rPr lang="zh-CN" altLang="en-US" sz="2800" dirty="0" smtClean="0"/>
              <a:t>关于时间、地点</a:t>
            </a:r>
            <a:r>
              <a:rPr lang="en-US" altLang="zh-CN" sz="2800" dirty="0" smtClean="0"/>
              <a:t>——</a:t>
            </a:r>
            <a:r>
              <a:rPr lang="en-US" altLang="zh-CN" sz="2800" dirty="0" smtClean="0">
                <a:solidFill>
                  <a:srgbClr val="FF0000"/>
                </a:solidFill>
              </a:rPr>
              <a:t>30</a:t>
            </a:r>
            <a:r>
              <a:rPr lang="zh-CN" altLang="en-US" sz="2800" dirty="0" smtClean="0">
                <a:solidFill>
                  <a:srgbClr val="FF0000"/>
                </a:solidFill>
              </a:rPr>
              <a:t>年前没有想到的历史镌刻</a:t>
            </a:r>
            <a:endParaRPr lang="en-US" altLang="zh-CN" sz="2800" dirty="0" smtClean="0">
              <a:solidFill>
                <a:srgbClr val="FF0000"/>
              </a:solidFill>
            </a:endParaRPr>
          </a:p>
          <a:p>
            <a:r>
              <a:rPr lang="en-US" altLang="zh-CN" sz="2800" dirty="0" smtClean="0"/>
              <a:t>    </a:t>
            </a:r>
            <a:r>
              <a:rPr lang="zh-CN" altLang="en-US" sz="2800" dirty="0" smtClean="0"/>
              <a:t>关于代表众神</a:t>
            </a:r>
            <a:r>
              <a:rPr lang="en-US" altLang="zh-CN" sz="2800" dirty="0" smtClean="0"/>
              <a:t>——</a:t>
            </a:r>
            <a:r>
              <a:rPr lang="en-US" altLang="zh-CN" sz="2800" dirty="0" smtClean="0">
                <a:solidFill>
                  <a:srgbClr val="FF0000"/>
                </a:solidFill>
              </a:rPr>
              <a:t>30</a:t>
            </a:r>
            <a:r>
              <a:rPr lang="zh-CN" altLang="en-US" sz="2800" dirty="0" smtClean="0">
                <a:solidFill>
                  <a:srgbClr val="FF0000"/>
                </a:solidFill>
              </a:rPr>
              <a:t>年前没有想到的人生迵异</a:t>
            </a:r>
            <a:endParaRPr lang="en-US" altLang="zh-CN" sz="2800" dirty="0" smtClean="0">
              <a:solidFill>
                <a:srgbClr val="FF0000"/>
              </a:solidFill>
            </a:endParaRPr>
          </a:p>
          <a:p>
            <a:r>
              <a:rPr lang="en-US" altLang="zh-CN" sz="2800" b="1" dirty="0" smtClean="0"/>
              <a:t>    </a:t>
            </a:r>
            <a:r>
              <a:rPr lang="zh-CN" altLang="en-US" sz="2800" b="1" dirty="0" smtClean="0"/>
              <a:t>真正的英雄是为了播种，而不仅是参与收获</a:t>
            </a:r>
            <a:endParaRPr lang="en-US" altLang="zh-CN" sz="2800" b="1" dirty="0" smtClean="0"/>
          </a:p>
          <a:p>
            <a:r>
              <a:rPr lang="en-US" altLang="zh-CN" sz="2800" dirty="0" smtClean="0"/>
              <a:t>           ——</a:t>
            </a:r>
            <a:r>
              <a:rPr lang="zh-CN" altLang="en-US" sz="2800" dirty="0" smtClean="0"/>
              <a:t>王烬美、邓恩铭、陈潭秋、何叔衡、</a:t>
            </a:r>
            <a:endParaRPr lang="en-US" altLang="zh-CN" sz="2800" dirty="0" smtClean="0"/>
          </a:p>
          <a:p>
            <a:r>
              <a:rPr lang="en-US" altLang="zh-CN" sz="2800" dirty="0" smtClean="0"/>
              <a:t>    </a:t>
            </a:r>
            <a:r>
              <a:rPr lang="zh-CN" altLang="en-US" sz="2800" b="1" dirty="0" smtClean="0"/>
              <a:t>历史不乏英雄，也不乏投机鼠辈蝇火取利</a:t>
            </a:r>
            <a:endParaRPr lang="en-US" altLang="zh-CN" sz="2800" b="1" dirty="0" smtClean="0"/>
          </a:p>
          <a:p>
            <a:r>
              <a:rPr lang="en-US" altLang="zh-CN" sz="2800" dirty="0" smtClean="0"/>
              <a:t>          ——</a:t>
            </a:r>
            <a:r>
              <a:rPr lang="zh-CN" altLang="en-US" sz="2800" dirty="0" smtClean="0"/>
              <a:t>周佛海、陈公博、张国焘</a:t>
            </a:r>
            <a:endParaRPr lang="en-US" altLang="zh-CN" sz="2800" dirty="0" smtClean="0"/>
          </a:p>
          <a:p>
            <a:r>
              <a:rPr lang="en-US" altLang="zh-CN" sz="2800" dirty="0" smtClean="0"/>
              <a:t>    </a:t>
            </a:r>
            <a:r>
              <a:rPr lang="zh-CN" altLang="en-US" sz="2800" dirty="0" smtClean="0">
                <a:latin typeface="华文楷体" panose="02010600040101010101" pitchFamily="2" charset="-122"/>
                <a:ea typeface="华文楷体" panose="02010600040101010101" pitchFamily="2" charset="-122"/>
              </a:rPr>
              <a:t>“一生为其信仰奋斗牺牲的唯物无神论者，竟能谦卑顺服，真切悔悟，在其八十余岁的晚年，做了神的儿女”。</a:t>
            </a:r>
            <a:endParaRPr lang="en-US" altLang="zh-CN" sz="2800" dirty="0" smtClean="0">
              <a:latin typeface="华文楷体" panose="02010600040101010101" pitchFamily="2" charset="-122"/>
              <a:ea typeface="华文楷体" panose="02010600040101010101" pitchFamily="2" charset="-122"/>
            </a:endParaRPr>
          </a:p>
          <a:p>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b="1" dirty="0" smtClean="0"/>
              <a:t>守得住信仰，却没有守得住组织的意志</a:t>
            </a:r>
            <a:endParaRPr lang="en-US" altLang="zh-CN" sz="2800" b="1" dirty="0" smtClean="0"/>
          </a:p>
          <a:p>
            <a:r>
              <a:rPr lang="en-US" altLang="zh-CN" sz="2800" dirty="0" smtClean="0"/>
              <a:t>      ——</a:t>
            </a:r>
            <a:r>
              <a:rPr lang="zh-CN" altLang="en-US" sz="2800" dirty="0" smtClean="0"/>
              <a:t>李达、李汉俊</a:t>
            </a:r>
            <a:endParaRPr lang="en-US" altLang="zh-CN" sz="2800" dirty="0" smtClean="0"/>
          </a:p>
          <a:p>
            <a:r>
              <a:rPr lang="zh-CN" altLang="en-US" sz="2800" dirty="0" smtClean="0">
                <a:latin typeface="华文楷体" panose="02010600040101010101" pitchFamily="2" charset="-122"/>
                <a:ea typeface="华文楷体" panose="02010600040101010101" pitchFamily="2" charset="-122"/>
              </a:rPr>
              <a:t>“还是润之气量大”“后悔没听毛”</a:t>
            </a:r>
            <a:endParaRPr lang="en-US" altLang="zh-CN" sz="2800" dirty="0" smtClean="0">
              <a:latin typeface="华文楷体" panose="02010600040101010101" pitchFamily="2" charset="-122"/>
              <a:ea typeface="华文楷体" panose="02010600040101010101" pitchFamily="2" charset="-122"/>
            </a:endParaRPr>
          </a:p>
          <a:p>
            <a:r>
              <a:rPr lang="zh-CN" altLang="en-US" sz="2800" b="1" dirty="0" smtClean="0"/>
              <a:t>历经曲折，才知始终，迷途知返</a:t>
            </a:r>
            <a:endParaRPr lang="en-US" altLang="zh-CN" sz="2800" b="1" dirty="0" smtClean="0"/>
          </a:p>
          <a:p>
            <a:r>
              <a:rPr lang="en-US" altLang="zh-CN" sz="2800" dirty="0" smtClean="0"/>
              <a:t>      ——</a:t>
            </a:r>
            <a:r>
              <a:rPr lang="zh-CN" altLang="en-US" sz="2800" dirty="0" smtClean="0"/>
              <a:t>包惠僧、刘仁静</a:t>
            </a:r>
            <a:endParaRPr lang="en-US" altLang="zh-CN" sz="2800" dirty="0" smtClean="0"/>
          </a:p>
          <a:p>
            <a:r>
              <a:rPr lang="zh-CN" altLang="en-US" sz="2800" b="1" dirty="0" smtClean="0"/>
              <a:t>矢志不渝，方可得山花烂漫</a:t>
            </a:r>
            <a:endParaRPr lang="en-US" altLang="zh-CN" sz="2800" b="1" dirty="0" smtClean="0"/>
          </a:p>
          <a:p>
            <a:r>
              <a:rPr lang="en-US" altLang="zh-CN" sz="2800" dirty="0" smtClean="0"/>
              <a:t>      ——</a:t>
            </a:r>
            <a:r>
              <a:rPr lang="zh-CN" altLang="en-US" sz="2800" dirty="0" smtClean="0"/>
              <a:t>毛泽东、董必武</a:t>
            </a:r>
            <a:endParaRPr lang="en-US" altLang="zh-CN" sz="2800" dirty="0" smtClean="0"/>
          </a:p>
          <a:p>
            <a:r>
              <a:rPr lang="en-US" altLang="zh-CN" sz="2800" dirty="0" smtClean="0">
                <a:latin typeface="华文楷体" panose="02010600040101010101" pitchFamily="2" charset="-122"/>
                <a:ea typeface="华文楷体" panose="02010600040101010101" pitchFamily="2" charset="-122"/>
              </a:rPr>
              <a:t>    </a:t>
            </a:r>
            <a:r>
              <a:rPr lang="zh-CN" altLang="en-US" sz="2800" dirty="0" smtClean="0"/>
              <a:t>包惠僧回忆：</a:t>
            </a:r>
            <a:endParaRPr lang="en-US" altLang="zh-CN" sz="2800" dirty="0" smtClean="0"/>
          </a:p>
          <a:p>
            <a:r>
              <a:rPr lang="zh-CN" altLang="en-US" sz="2800" dirty="0" smtClean="0"/>
              <a:t>“</a:t>
            </a:r>
            <a:r>
              <a:rPr lang="zh-CN" altLang="en-US" sz="2800" dirty="0" smtClean="0">
                <a:latin typeface="华文楷体" panose="02010600040101010101" pitchFamily="2" charset="-122"/>
                <a:ea typeface="华文楷体" panose="02010600040101010101" pitchFamily="2" charset="-122"/>
              </a:rPr>
              <a:t>他的突出天才，优越的智慧，山岳一般不可动摇的毅力，艰苦卓绝奋斗到底的精神</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把三千年的封建势力推翻了。”</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t> </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6063" y="357166"/>
            <a:ext cx="8691562" cy="5730897"/>
          </a:xfrm>
        </p:spPr>
        <p:txBody>
          <a:bodyPr/>
          <a:lstStyle/>
          <a:p>
            <a:r>
              <a:rPr lang="zh-CN" altLang="en-US" sz="3600" b="1" dirty="0" smtClean="0">
                <a:solidFill>
                  <a:srgbClr val="FF0000"/>
                </a:solidFill>
              </a:rPr>
              <a:t>六、日出东方的背后</a:t>
            </a:r>
            <a:endParaRPr lang="en-US" altLang="zh-CN" sz="3600" b="1" dirty="0" smtClean="0">
              <a:solidFill>
                <a:srgbClr val="FF0000"/>
              </a:solidFill>
            </a:endParaRPr>
          </a:p>
          <a:p>
            <a:r>
              <a:rPr lang="en-US" altLang="zh-CN" sz="2800" dirty="0" smtClean="0"/>
              <a:t>    </a:t>
            </a:r>
            <a:r>
              <a:rPr lang="zh-CN" altLang="en-US" sz="2800" dirty="0" smtClean="0"/>
              <a:t>天时、地利、人和？</a:t>
            </a:r>
            <a:endParaRPr lang="en-US" altLang="zh-CN" sz="2800" dirty="0" smtClean="0"/>
          </a:p>
          <a:p>
            <a:r>
              <a:rPr lang="en-US" altLang="zh-CN" sz="2800" dirty="0" smtClean="0"/>
              <a:t>    </a:t>
            </a:r>
            <a:r>
              <a:rPr lang="zh-CN" altLang="en-US" sz="2800" dirty="0" smtClean="0"/>
              <a:t>是历史的选择而非你选择了历史？</a:t>
            </a:r>
            <a:endParaRPr lang="en-US" altLang="zh-CN" sz="2800" dirty="0" smtClean="0"/>
          </a:p>
          <a:p>
            <a:r>
              <a:rPr lang="en-US" altLang="zh-CN" sz="2800" dirty="0" smtClean="0"/>
              <a:t>    </a:t>
            </a:r>
            <a:r>
              <a:rPr lang="zh-CN" altLang="en-US" sz="2800" dirty="0" smtClean="0"/>
              <a:t>实力、机遇、运气？</a:t>
            </a:r>
            <a:endParaRPr lang="en-US" altLang="zh-CN" sz="2800" dirty="0" smtClean="0"/>
          </a:p>
          <a:p>
            <a:r>
              <a:rPr lang="en-US" altLang="zh-CN" dirty="0" smtClean="0">
                <a:solidFill>
                  <a:srgbClr val="0070C0"/>
                </a:solidFill>
              </a:rPr>
              <a:t>1</a:t>
            </a:r>
            <a:r>
              <a:rPr lang="zh-CN" altLang="en-US" dirty="0" smtClean="0">
                <a:solidFill>
                  <a:srgbClr val="0070C0"/>
                </a:solidFill>
              </a:rPr>
              <a:t>、不忘初心，方得始终</a:t>
            </a:r>
            <a:endParaRPr lang="en-US" altLang="zh-CN" dirty="0" smtClean="0">
              <a:solidFill>
                <a:srgbClr val="0070C0"/>
              </a:solidFill>
            </a:endParaRPr>
          </a:p>
          <a:p>
            <a:pPr algn="ctr"/>
            <a:r>
              <a:rPr lang="en-US" altLang="zh-CN" sz="2800" dirty="0" smtClean="0"/>
              <a:t>    </a:t>
            </a:r>
            <a:r>
              <a:rPr lang="zh-CN" altLang="en-US" sz="2800" dirty="0" smtClean="0"/>
              <a:t>中国的人文情怀</a:t>
            </a:r>
            <a:r>
              <a:rPr lang="en-US" altLang="zh-CN" sz="2800" dirty="0" smtClean="0"/>
              <a:t>——</a:t>
            </a:r>
            <a:r>
              <a:rPr lang="zh-CN" altLang="en-US" sz="2800" b="1" dirty="0" smtClean="0"/>
              <a:t>家国天下</a:t>
            </a:r>
            <a:endParaRPr lang="en-US" altLang="zh-CN" sz="2800" b="1" dirty="0" smtClean="0"/>
          </a:p>
          <a:p>
            <a:r>
              <a:rPr lang="en-US" altLang="zh-CN" sz="2800" dirty="0" smtClean="0"/>
              <a:t>    </a:t>
            </a:r>
            <a:r>
              <a:rPr lang="zh-CN" altLang="en-US" sz="2800" dirty="0" smtClean="0"/>
              <a:t>影响中国千年的</a:t>
            </a:r>
            <a:r>
              <a:rPr lang="zh-CN" altLang="en-US" sz="2800" b="1" dirty="0" smtClean="0"/>
              <a:t>横渠四句</a:t>
            </a:r>
            <a:r>
              <a:rPr lang="zh-CN" altLang="en-US" sz="2800" dirty="0" smtClean="0"/>
              <a:t>：</a:t>
            </a:r>
            <a:r>
              <a:rPr lang="zh-CN" altLang="en-US" sz="2800" dirty="0" smtClean="0">
                <a:latin typeface="华文楷体" panose="02010600040101010101" pitchFamily="2" charset="-122"/>
                <a:ea typeface="华文楷体" panose="02010600040101010101" pitchFamily="2" charset="-122"/>
              </a:rPr>
              <a:t>为天地立心，为生民立命，为往圣继绝学，为万世开太平</a:t>
            </a:r>
            <a:endParaRPr lang="en-US" altLang="zh-CN" sz="2800" dirty="0" smtClean="0">
              <a:latin typeface="华文楷体" panose="02010600040101010101" pitchFamily="2" charset="-122"/>
              <a:ea typeface="华文楷体" panose="02010600040101010101" pitchFamily="2" charset="-122"/>
            </a:endParaRPr>
          </a:p>
          <a:p>
            <a:r>
              <a:rPr lang="en-US" altLang="zh-CN" sz="2800" b="1" dirty="0" smtClean="0"/>
              <a:t>    </a:t>
            </a:r>
            <a:endParaRPr lang="en-US" altLang="zh-CN" sz="2800" dirty="0" smtClean="0">
              <a:latin typeface="华文楷体" panose="02010600040101010101" pitchFamily="2" charset="-122"/>
              <a:ea typeface="华文楷体" panose="020106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马克思主义原教旨</a:t>
            </a:r>
            <a:r>
              <a:rPr lang="zh-CN" altLang="en-US" dirty="0" smtClean="0"/>
              <a:t>：</a:t>
            </a:r>
            <a:r>
              <a:rPr lang="zh-CN" altLang="en-US" dirty="0" smtClean="0">
                <a:latin typeface="华文楷体" panose="02010600040101010101" pitchFamily="2" charset="-122"/>
                <a:ea typeface="华文楷体" panose="02010600040101010101" pitchFamily="2" charset="-122"/>
              </a:rPr>
              <a:t>人的全面解放与劳动成果共享</a:t>
            </a:r>
            <a:endParaRPr lang="en-US" altLang="zh-CN" dirty="0" smtClean="0">
              <a:latin typeface="华文楷体" panose="02010600040101010101" pitchFamily="2" charset="-122"/>
              <a:ea typeface="华文楷体" panose="02010600040101010101" pitchFamily="2" charset="-122"/>
            </a:endParaRPr>
          </a:p>
          <a:p>
            <a:r>
              <a:rPr lang="zh-CN" altLang="en-US" b="1" dirty="0" smtClean="0"/>
              <a:t>中国共产党人</a:t>
            </a:r>
            <a:r>
              <a:rPr lang="zh-CN" altLang="en-US" dirty="0" smtClean="0"/>
              <a:t>：</a:t>
            </a:r>
            <a:r>
              <a:rPr lang="zh-CN" altLang="en-US" dirty="0" smtClean="0">
                <a:latin typeface="华文楷体" panose="02010600040101010101" pitchFamily="2" charset="-122"/>
                <a:ea typeface="华文楷体" panose="02010600040101010101" pitchFamily="2" charset="-122"/>
              </a:rPr>
              <a:t>为中华民族谋复兴，为中国人民谋福利</a:t>
            </a:r>
            <a:endParaRPr lang="en-US" altLang="zh-CN" dirty="0" smtClean="0">
              <a:latin typeface="华文楷体" panose="02010600040101010101" pitchFamily="2" charset="-122"/>
              <a:ea typeface="华文楷体" panose="02010600040101010101" pitchFamily="2" charset="-122"/>
            </a:endParaRPr>
          </a:p>
          <a:p>
            <a:r>
              <a:rPr lang="zh-CN" altLang="en-US" dirty="0" smtClean="0">
                <a:solidFill>
                  <a:srgbClr val="FF0000"/>
                </a:solidFill>
              </a:rPr>
              <a:t>今天</a:t>
            </a:r>
            <a:r>
              <a:rPr lang="zh-CN" altLang="en-US" dirty="0" smtClean="0"/>
              <a:t>：人民决不是套话</a:t>
            </a:r>
            <a:endParaRPr lang="en-US" altLang="zh-CN" dirty="0" smtClean="0"/>
          </a:p>
          <a:p>
            <a:r>
              <a:rPr lang="zh-CN" altLang="en-US" dirty="0" smtClean="0">
                <a:solidFill>
                  <a:srgbClr val="FF0000"/>
                </a:solidFill>
              </a:rPr>
              <a:t>以往教训</a:t>
            </a:r>
            <a:r>
              <a:rPr lang="zh-CN" altLang="en-US" dirty="0" smtClean="0"/>
              <a:t>：一乱一治的背后实际是“公与私”的考辩</a:t>
            </a:r>
            <a:endParaRPr lang="en-US" altLang="zh-CN" dirty="0" smtClean="0"/>
          </a:p>
          <a:p>
            <a:r>
              <a:rPr lang="zh-CN" altLang="en-US" dirty="0" smtClean="0">
                <a:solidFill>
                  <a:srgbClr val="FF0000"/>
                </a:solidFill>
              </a:rPr>
              <a:t>期待</a:t>
            </a:r>
            <a:r>
              <a:rPr lang="zh-CN" altLang="en-US" dirty="0" smtClean="0"/>
              <a:t>：上下同欲者胜</a:t>
            </a:r>
            <a:endParaRPr lang="en-US" altLang="zh-CN" dirty="0" smtClean="0"/>
          </a:p>
          <a:p>
            <a:r>
              <a:rPr lang="zh-CN" altLang="en-US" dirty="0" smtClean="0"/>
              <a:t>（如何实现人民与政权的正向互动，是中共获得认可的基本依据，尤其是在大变革时期）</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solidFill>
                  <a:srgbClr val="0070C0"/>
                </a:solidFill>
              </a:rPr>
              <a:t>2</a:t>
            </a:r>
            <a:r>
              <a:rPr lang="zh-CN" altLang="en-US" dirty="0" smtClean="0">
                <a:solidFill>
                  <a:srgbClr val="0070C0"/>
                </a:solidFill>
              </a:rPr>
              <a:t>、信仰是金，主义是根</a:t>
            </a:r>
            <a:endParaRPr lang="en-US" altLang="zh-CN" dirty="0" smtClean="0">
              <a:solidFill>
                <a:srgbClr val="0070C0"/>
              </a:solidFill>
            </a:endParaRPr>
          </a:p>
          <a:p>
            <a:pPr algn="ctr"/>
            <a:r>
              <a:rPr lang="en-US" altLang="zh-CN" sz="2800" b="1" dirty="0" smtClean="0"/>
              <a:t>     </a:t>
            </a:r>
            <a:r>
              <a:rPr lang="zh-CN" altLang="en-US" sz="2800" b="1" dirty="0" smtClean="0"/>
              <a:t>蒋介石输在运气吗？</a:t>
            </a:r>
            <a:endParaRPr lang="en-US" altLang="zh-CN" sz="2800" b="1" dirty="0" smtClean="0"/>
          </a:p>
          <a:p>
            <a:r>
              <a:rPr lang="en-US" altLang="zh-CN" sz="2800" dirty="0" smtClean="0"/>
              <a:t>       </a:t>
            </a:r>
            <a:r>
              <a:rPr lang="zh-CN" altLang="en-US" sz="2800" dirty="0" smtClean="0"/>
              <a:t>布赖恩</a:t>
            </a:r>
            <a:r>
              <a:rPr lang="en-US" altLang="zh-CN" sz="2800" dirty="0" smtClean="0"/>
              <a:t>.</a:t>
            </a:r>
            <a:r>
              <a:rPr lang="zh-CN" altLang="en-US" sz="2800" dirty="0" smtClean="0"/>
              <a:t>克罗泽</a:t>
            </a:r>
            <a:r>
              <a:rPr lang="en-US" altLang="zh-CN" sz="2800" dirty="0" smtClean="0"/>
              <a:t>《</a:t>
            </a:r>
            <a:r>
              <a:rPr lang="zh-CN" altLang="en-US" sz="2800" dirty="0" smtClean="0"/>
              <a:t>丢失中国的人</a:t>
            </a:r>
            <a:r>
              <a:rPr lang="en-US" altLang="zh-CN" sz="2800" dirty="0" smtClean="0"/>
              <a:t>》</a:t>
            </a:r>
            <a:r>
              <a:rPr lang="zh-CN" altLang="en-US" sz="2800" dirty="0" smtClean="0"/>
              <a:t>：</a:t>
            </a:r>
            <a:r>
              <a:rPr lang="zh-CN" altLang="en-US" sz="2800" dirty="0" smtClean="0">
                <a:latin typeface="华文楷体" panose="02010600040101010101" pitchFamily="2" charset="-122"/>
                <a:ea typeface="华文楷体" panose="02010600040101010101" pitchFamily="2" charset="-122"/>
              </a:rPr>
              <a:t>“蒋介石有自己的勇气，精力和领袖品质，他不仅是一个有很大缺陷的人物，而且从希腊悲剧的意义 上讲，他也是一个悲剧式人物</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蒋介石缺少那些将军和政治家流芳百世的先决条件</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运气。他的运气糟糕透顶了”</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t>       </a:t>
            </a:r>
            <a:r>
              <a:rPr lang="zh-CN" altLang="en-US" sz="2800" dirty="0" smtClean="0"/>
              <a:t>国民党→</a:t>
            </a:r>
            <a:r>
              <a:rPr lang="zh-CN" altLang="en-US" sz="2800" dirty="0" smtClean="0">
                <a:solidFill>
                  <a:srgbClr val="FF0000"/>
                </a:solidFill>
              </a:rPr>
              <a:t>三民主义</a:t>
            </a:r>
            <a:r>
              <a:rPr lang="zh-CN" altLang="en-US" sz="2800" dirty="0" smtClean="0"/>
              <a:t>→精英路线→</a:t>
            </a:r>
            <a:r>
              <a:rPr lang="zh-CN" altLang="en-US" sz="2800" dirty="0" smtClean="0">
                <a:solidFill>
                  <a:srgbClr val="FF0000"/>
                </a:solidFill>
              </a:rPr>
              <a:t>资本主义道路</a:t>
            </a:r>
            <a:endParaRPr lang="en-US" altLang="zh-CN" sz="2800" dirty="0" smtClean="0">
              <a:solidFill>
                <a:srgbClr val="FF0000"/>
              </a:solidFill>
            </a:endParaRPr>
          </a:p>
          <a:p>
            <a:r>
              <a:rPr lang="en-US" altLang="zh-CN" sz="2800" dirty="0" smtClean="0"/>
              <a:t>       </a:t>
            </a:r>
            <a:r>
              <a:rPr lang="zh-CN" altLang="en-US" sz="2800" dirty="0" smtClean="0"/>
              <a:t>共产党→</a:t>
            </a:r>
            <a:r>
              <a:rPr lang="zh-CN" altLang="en-US" sz="2800" dirty="0" smtClean="0">
                <a:solidFill>
                  <a:srgbClr val="FF0000"/>
                </a:solidFill>
              </a:rPr>
              <a:t>马克思主义</a:t>
            </a:r>
            <a:r>
              <a:rPr lang="zh-CN" altLang="en-US" sz="2800" dirty="0" smtClean="0"/>
              <a:t>→人民群众路线→</a:t>
            </a:r>
            <a:r>
              <a:rPr lang="zh-CN" altLang="en-US" sz="2800" dirty="0" smtClean="0">
                <a:solidFill>
                  <a:srgbClr val="FF0000"/>
                </a:solidFill>
              </a:rPr>
              <a:t>社会主义道路</a:t>
            </a:r>
            <a:endParaRPr lang="zh-CN" altLang="en-US" sz="28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lgn="ctr"/>
            <a:r>
              <a:rPr lang="zh-CN" altLang="en-US" sz="2800" b="1" dirty="0" smtClean="0"/>
              <a:t>为什么是中国共产党</a:t>
            </a:r>
            <a:r>
              <a:rPr lang="en-US" altLang="zh-CN" sz="2800" b="1" dirty="0" smtClean="0"/>
              <a:t>?</a:t>
            </a:r>
            <a:endParaRPr lang="en-US" altLang="zh-CN" sz="2800" b="1" dirty="0" smtClean="0"/>
          </a:p>
          <a:p>
            <a:pPr algn="ctr"/>
            <a:r>
              <a:rPr lang="zh-CN" altLang="en-US" sz="2800" dirty="0" smtClean="0"/>
              <a:t>一个现象</a:t>
            </a:r>
            <a:r>
              <a:rPr lang="en-US" altLang="zh-CN" sz="2800" dirty="0" smtClean="0"/>
              <a:t>—</a:t>
            </a:r>
            <a:r>
              <a:rPr lang="zh-CN" altLang="en-US" sz="2800" dirty="0" smtClean="0"/>
              <a:t>今天许多人为政治前途想方入党</a:t>
            </a:r>
            <a:endParaRPr lang="en-US" altLang="zh-CN" sz="2800" dirty="0" smtClean="0"/>
          </a:p>
          <a:p>
            <a:pPr algn="ctr"/>
            <a:r>
              <a:rPr lang="zh-CN" altLang="en-US" sz="2800" dirty="0" smtClean="0"/>
              <a:t>                      过去许多人为苟活想方撇清共产党</a:t>
            </a:r>
            <a:endParaRPr lang="en-US" altLang="zh-CN" sz="2800" dirty="0" smtClean="0"/>
          </a:p>
          <a:p>
            <a:pPr algn="ctr"/>
            <a:r>
              <a:rPr lang="zh-CN" altLang="en-US" sz="2800" dirty="0" smtClean="0"/>
              <a:t>答案</a:t>
            </a:r>
            <a:r>
              <a:rPr lang="en-US" altLang="zh-CN" sz="2800" dirty="0" smtClean="0"/>
              <a:t>—</a:t>
            </a:r>
            <a:r>
              <a:rPr lang="zh-CN" altLang="en-US" sz="2800" dirty="0" smtClean="0"/>
              <a:t>思想入党</a:t>
            </a:r>
            <a:r>
              <a:rPr lang="en-US" altLang="zh-CN" sz="2800" dirty="0" smtClean="0"/>
              <a:t>&lt;</a:t>
            </a:r>
            <a:r>
              <a:rPr lang="zh-CN" altLang="en-US" sz="2800" dirty="0" smtClean="0"/>
              <a:t>信仰追求是为个人权益和名利</a:t>
            </a:r>
            <a:r>
              <a:rPr lang="en-US" altLang="zh-CN" sz="2800" dirty="0" smtClean="0"/>
              <a:t>?</a:t>
            </a:r>
            <a:endParaRPr lang="en-US" altLang="zh-CN" sz="2800" dirty="0" smtClean="0"/>
          </a:p>
          <a:p>
            <a:pPr algn="ctr"/>
            <a:r>
              <a:rPr lang="zh-CN" altLang="en-US" sz="2800" dirty="0" smtClean="0"/>
              <a:t>还是为民族与国家</a:t>
            </a:r>
            <a:r>
              <a:rPr lang="en-US" altLang="zh-CN" sz="2800" dirty="0" smtClean="0"/>
              <a:t>&gt;</a:t>
            </a:r>
            <a:endParaRPr lang="en-US" altLang="zh-CN" sz="2800" dirty="0" smtClean="0"/>
          </a:p>
          <a:p>
            <a:pPr algn="ctr"/>
            <a:r>
              <a:rPr lang="zh-CN" altLang="en-US" sz="2800" dirty="0" smtClean="0"/>
              <a:t>马克思</a:t>
            </a:r>
            <a:r>
              <a:rPr lang="en-US" altLang="zh-CN" sz="2800" dirty="0" smtClean="0"/>
              <a:t>—</a:t>
            </a:r>
            <a:r>
              <a:rPr lang="zh-CN" altLang="en-US" sz="2800" dirty="0" smtClean="0">
                <a:latin typeface="华文楷体" panose="02010600040101010101" pitchFamily="2" charset="-122"/>
                <a:ea typeface="华文楷体" panose="02010600040101010101" pitchFamily="2" charset="-122"/>
              </a:rPr>
              <a:t>我们选择了最能为人类福利而劳动的职业</a:t>
            </a:r>
            <a:r>
              <a:rPr lang="en-US"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algn="ctr"/>
            <a:r>
              <a:rPr lang="zh-CN" altLang="en-US" sz="2800" dirty="0" smtClean="0">
                <a:latin typeface="华文楷体" panose="02010600040101010101" pitchFamily="2" charset="-122"/>
                <a:ea typeface="华文楷体" panose="02010600040101010101" pitchFamily="2" charset="-122"/>
              </a:rPr>
              <a:t>重担就不能把我们压垮</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因为这是为大家贡献的</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那时我们所感到的就不是可怜的</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有限的</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自私的乐趣</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我们的幸福属于千百万人</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我们的事业将默默存在下去</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但将永远地发挥作用</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面对着我们的骨灰</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高尚的人们将洒下热泪</a:t>
            </a:r>
            <a:r>
              <a:rPr lang="en-US" altLang="zh-CN" sz="2800" dirty="0" smtClean="0">
                <a:latin typeface="华文楷体" panose="02010600040101010101" pitchFamily="2" charset="-122"/>
                <a:ea typeface="华文楷体" panose="02010600040101010101" pitchFamily="2" charset="-122"/>
              </a:rPr>
              <a:t>.</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日期占位符 3"/>
          <p:cNvSpPr txBox="1">
            <a:spLocks noGrp="1"/>
          </p:cNvSpPr>
          <p:nvPr/>
        </p:nvSpPr>
        <p:spPr bwMode="auto">
          <a:xfrm>
            <a:off x="468313" y="6454775"/>
            <a:ext cx="2133600" cy="339725"/>
          </a:xfrm>
          <a:prstGeom prst="rect">
            <a:avLst/>
          </a:prstGeom>
          <a:noFill/>
          <a:ln w="9525">
            <a:noFill/>
            <a:miter lim="800000"/>
          </a:ln>
        </p:spPr>
        <p:txBody>
          <a:bodyPr/>
          <a:lstStyle/>
          <a:p>
            <a:fld id="{2795CFD8-F7A1-4C21-AE37-A022FA1C1E9A}" type="datetime1">
              <a:rPr lang="zh-CN" altLang="en-US" sz="1400">
                <a:latin typeface="Times New Roman" panose="02020603050405020304" pitchFamily="18" charset="0"/>
              </a:rPr>
            </a:fld>
            <a:endParaRPr lang="en-US" altLang="zh-CN" sz="1400">
              <a:latin typeface="Times New Roman" panose="02020603050405020304" pitchFamily="18" charset="0"/>
            </a:endParaRPr>
          </a:p>
        </p:txBody>
      </p:sp>
      <p:sp>
        <p:nvSpPr>
          <p:cNvPr id="41986" name="灯片编号占位符 4"/>
          <p:cNvSpPr txBox="1">
            <a:spLocks noGrp="1"/>
          </p:cNvSpPr>
          <p:nvPr/>
        </p:nvSpPr>
        <p:spPr bwMode="auto">
          <a:xfrm>
            <a:off x="6588125" y="6454775"/>
            <a:ext cx="2133600" cy="339725"/>
          </a:xfrm>
          <a:prstGeom prst="rect">
            <a:avLst/>
          </a:prstGeom>
          <a:noFill/>
          <a:ln w="9525">
            <a:noFill/>
            <a:miter lim="800000"/>
          </a:ln>
        </p:spPr>
        <p:txBody>
          <a:bodyPr/>
          <a:lstStyle/>
          <a:p>
            <a:pPr algn="r"/>
            <a:fld id="{949E5224-949B-444F-9B4A-CC8738B30A1A}" type="slidenum">
              <a:rPr lang="zh-CN" altLang="en-US" sz="1400">
                <a:latin typeface="Times New Roman" panose="02020603050405020304" pitchFamily="18" charset="0"/>
                <a:ea typeface="华文隶书" panose="02010800040101010101" charset="-122"/>
                <a:cs typeface="华文隶书" panose="02010800040101010101" charset="-122"/>
              </a:rPr>
            </a:fld>
            <a:endParaRPr lang="en-US" altLang="zh-CN" sz="1400">
              <a:latin typeface="Times New Roman" panose="02020603050405020304" pitchFamily="18" charset="0"/>
              <a:ea typeface="华文隶书" panose="02010800040101010101" charset="-122"/>
              <a:cs typeface="华文隶书" panose="02010800040101010101" charset="-122"/>
            </a:endParaRPr>
          </a:p>
        </p:txBody>
      </p:sp>
      <p:pic>
        <p:nvPicPr>
          <p:cNvPr id="41987" name="图片 8" descr="d:\program files\360se6\User Data\temp\t01a3a8282399739233_size=600x902.jpg"/>
          <p:cNvPicPr>
            <a:picLocks noChangeAspect="1" noChangeArrowheads="1"/>
          </p:cNvPicPr>
          <p:nvPr/>
        </p:nvPicPr>
        <p:blipFill>
          <a:blip r:embed="rId1"/>
          <a:srcRect/>
          <a:stretch>
            <a:fillRect/>
          </a:stretch>
        </p:blipFill>
        <p:spPr bwMode="auto">
          <a:xfrm>
            <a:off x="0" y="0"/>
            <a:ext cx="4211638" cy="6858000"/>
          </a:xfrm>
          <a:prstGeom prst="rect">
            <a:avLst/>
          </a:prstGeom>
          <a:noFill/>
          <a:ln w="9525">
            <a:noFill/>
            <a:miter lim="800000"/>
            <a:headEnd/>
            <a:tailEnd/>
          </a:ln>
        </p:spPr>
      </p:pic>
      <p:sp>
        <p:nvSpPr>
          <p:cNvPr id="41988" name="Rectangle 3"/>
          <p:cNvSpPr>
            <a:spLocks noChangeArrowheads="1"/>
          </p:cNvSpPr>
          <p:nvPr/>
        </p:nvSpPr>
        <p:spPr bwMode="auto">
          <a:xfrm>
            <a:off x="4427538" y="1214438"/>
            <a:ext cx="4716462" cy="5643562"/>
          </a:xfrm>
          <a:prstGeom prst="rect">
            <a:avLst/>
          </a:prstGeom>
          <a:noFill/>
          <a:ln w="9525">
            <a:noFill/>
            <a:miter lim="800000"/>
          </a:ln>
        </p:spPr>
        <p:txBody>
          <a:bodyPr anchor="ctr">
            <a:spAutoFit/>
          </a:bodyPr>
          <a:lstStyle/>
          <a:p>
            <a:pPr indent="376555" eaLnBrk="0" hangingPunct="0"/>
            <a:r>
              <a:rPr lang="zh-CN" altLang="en-US" sz="2800" b="1">
                <a:latin typeface="微软雅黑" panose="020B0503020204020204" charset="-122"/>
                <a:ea typeface="楷体" panose="02010609060101010101" pitchFamily="49" charset="-122"/>
                <a:cs typeface="Times New Roman" panose="02020603050405020304" pitchFamily="18" charset="0"/>
              </a:rPr>
              <a:t>人最宝贵的东西是生命。生命对于我们只有一次。一个人的生命应当这样度过：当他回首往事的时候，他不因虚度年华而悔恨，也不因碌碌无为而羞愧</a:t>
            </a:r>
            <a:r>
              <a:rPr lang="zh-CN" altLang="zh-CN" sz="2800" b="1">
                <a:latin typeface="楷体" panose="02010609060101010101" pitchFamily="49" charset="-122"/>
                <a:ea typeface="楷体" panose="02010609060101010101" pitchFamily="49" charset="-122"/>
                <a:cs typeface="Times New Roman" panose="02020603050405020304" pitchFamily="18" charset="0"/>
              </a:rPr>
              <a:t>——</a:t>
            </a:r>
            <a:r>
              <a:rPr lang="zh-CN" altLang="en-US" sz="2800" b="1">
                <a:latin typeface="微软雅黑" panose="020B0503020204020204" charset="-122"/>
                <a:ea typeface="楷体" panose="02010609060101010101" pitchFamily="49" charset="-122"/>
                <a:cs typeface="Times New Roman" panose="02020603050405020304" pitchFamily="18" charset="0"/>
              </a:rPr>
              <a:t>这样，在临死的时候，他能够说：</a:t>
            </a:r>
            <a:r>
              <a:rPr lang="zh-CN" altLang="en-US" sz="2800" b="1">
                <a:latin typeface="楷体" panose="02010609060101010101" pitchFamily="49" charset="-122"/>
                <a:ea typeface="楷体" panose="02010609060101010101" pitchFamily="49" charset="-122"/>
                <a:cs typeface="Times New Roman" panose="02020603050405020304" pitchFamily="18" charset="0"/>
              </a:rPr>
              <a:t>“</a:t>
            </a:r>
            <a:r>
              <a:rPr lang="zh-CN" altLang="en-US" sz="2800" b="1">
                <a:latin typeface="微软雅黑" panose="020B0503020204020204" charset="-122"/>
                <a:ea typeface="楷体" panose="02010609060101010101" pitchFamily="49" charset="-122"/>
                <a:cs typeface="Times New Roman" panose="02020603050405020304" pitchFamily="18" charset="0"/>
              </a:rPr>
              <a:t>我整个的生命和全部精力，都已献给世界上最壮丽的事业</a:t>
            </a:r>
            <a:r>
              <a:rPr lang="zh-CN" altLang="zh-CN" sz="2800" b="1">
                <a:latin typeface="楷体" panose="02010609060101010101" pitchFamily="49" charset="-122"/>
                <a:ea typeface="楷体" panose="02010609060101010101" pitchFamily="49" charset="-122"/>
                <a:cs typeface="Times New Roman" panose="02020603050405020304" pitchFamily="18" charset="0"/>
              </a:rPr>
              <a:t>——</a:t>
            </a:r>
            <a:r>
              <a:rPr lang="zh-CN" altLang="en-US" sz="2800" b="1">
                <a:latin typeface="微软雅黑" panose="020B0503020204020204" charset="-122"/>
                <a:ea typeface="楷体" panose="02010609060101010101" pitchFamily="49" charset="-122"/>
                <a:cs typeface="Times New Roman" panose="02020603050405020304" pitchFamily="18" charset="0"/>
              </a:rPr>
              <a:t>为人类的解放而斗争。</a:t>
            </a:r>
            <a:endParaRPr lang="en-US" altLang="zh-CN" sz="2800" b="1">
              <a:latin typeface="微软雅黑" panose="020B0503020204020204" charset="-122"/>
              <a:ea typeface="楷体" panose="02010609060101010101" pitchFamily="49" charset="-122"/>
              <a:cs typeface="Times New Roman" panose="02020603050405020304" pitchFamily="18" charset="0"/>
            </a:endParaRPr>
          </a:p>
          <a:p>
            <a:pPr indent="376555" eaLnBrk="0" hangingPunct="0"/>
            <a:r>
              <a:rPr lang="zh-CN" altLang="zh-CN" sz="2800">
                <a:solidFill>
                  <a:srgbClr val="333333"/>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800" b="1">
                <a:latin typeface="楷体" panose="02010609060101010101" pitchFamily="49" charset="-122"/>
                <a:ea typeface="楷体" panose="02010609060101010101" pitchFamily="49" charset="-122"/>
                <a:cs typeface="Times New Roman" panose="02020603050405020304" pitchFamily="18" charset="0"/>
              </a:rPr>
              <a:t>尼古拉</a:t>
            </a:r>
            <a:r>
              <a:rPr lang="en-US" altLang="zh-CN" sz="2800" b="1">
                <a:latin typeface="楷体" panose="02010609060101010101" pitchFamily="49" charset="-122"/>
                <a:ea typeface="楷体" panose="02010609060101010101" pitchFamily="49" charset="-122"/>
                <a:cs typeface="Times New Roman" panose="02020603050405020304" pitchFamily="18" charset="0"/>
              </a:rPr>
              <a:t>·</a:t>
            </a:r>
            <a:r>
              <a:rPr lang="zh-CN" altLang="en-US" sz="2800" b="1">
                <a:latin typeface="楷体" panose="02010609060101010101" pitchFamily="49" charset="-122"/>
                <a:ea typeface="楷体" panose="02010609060101010101" pitchFamily="49" charset="-122"/>
                <a:cs typeface="Times New Roman" panose="02020603050405020304" pitchFamily="18" charset="0"/>
                <a:hlinkClick r:id="rId2"/>
              </a:rPr>
              <a:t>奥斯特洛夫斯基</a:t>
            </a:r>
            <a:endParaRPr lang="zh-CN" altLang="en-US" sz="2800" b="1">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2438" y="476672"/>
            <a:ext cx="8691562" cy="6093296"/>
          </a:xfrm>
        </p:spPr>
        <p:txBody>
          <a:bodyPr/>
          <a:lstStyle/>
          <a:p>
            <a:r>
              <a:rPr lang="en-US" altLang="zh-CN" b="1" dirty="0" smtClean="0">
                <a:solidFill>
                  <a:srgbClr val="0070C0"/>
                </a:solidFill>
              </a:rPr>
              <a:t>2.</a:t>
            </a:r>
            <a:r>
              <a:rPr lang="zh-CN" altLang="en-US" b="1" dirty="0" smtClean="0">
                <a:solidFill>
                  <a:srgbClr val="0070C0"/>
                </a:solidFill>
              </a:rPr>
              <a:t>空想社会主义的欧美盛行</a:t>
            </a:r>
            <a:endParaRPr lang="en-US" altLang="zh-CN" b="1" dirty="0" smtClean="0">
              <a:solidFill>
                <a:srgbClr val="0070C0"/>
              </a:solidFill>
            </a:endParaRPr>
          </a:p>
          <a:p>
            <a:pPr>
              <a:buNone/>
            </a:pPr>
            <a:r>
              <a:rPr lang="en-US" altLang="zh-CN" b="1" dirty="0" smtClean="0">
                <a:solidFill>
                  <a:srgbClr val="0070C0"/>
                </a:solidFill>
              </a:rPr>
              <a:t>  </a:t>
            </a:r>
            <a:r>
              <a:rPr lang="en-US" altLang="zh-CN" b="1" dirty="0" smtClean="0">
                <a:solidFill>
                  <a:srgbClr val="FF0000"/>
                </a:solidFill>
              </a:rPr>
              <a:t>250</a:t>
            </a:r>
            <a:r>
              <a:rPr lang="zh-CN" altLang="en-US" b="1" dirty="0" smtClean="0">
                <a:solidFill>
                  <a:srgbClr val="FF0000"/>
                </a:solidFill>
              </a:rPr>
              <a:t>年后一场工业革命与资本神奇化学反应：</a:t>
            </a:r>
            <a:endParaRPr lang="en-US" altLang="zh-CN" b="1" dirty="0" smtClean="0">
              <a:solidFill>
                <a:srgbClr val="FF0000"/>
              </a:solidFill>
            </a:endParaRPr>
          </a:p>
          <a:p>
            <a:pPr>
              <a:buNone/>
            </a:pPr>
            <a:r>
              <a:rPr lang="zh-CN" altLang="en-US" sz="2800" dirty="0" smtClean="0"/>
              <a:t>财富大量涌流；分配两极化；乌托邦成热词</a:t>
            </a:r>
            <a:endParaRPr lang="en-US" altLang="zh-CN" sz="2800" dirty="0" smtClean="0"/>
          </a:p>
          <a:p>
            <a:pPr>
              <a:buNone/>
            </a:pPr>
            <a:r>
              <a:rPr lang="zh-CN" altLang="en-US" b="1" dirty="0" smtClean="0"/>
              <a:t>三大空想社会主义者（圣西门、傅里叶、欧文）</a:t>
            </a:r>
            <a:endParaRPr lang="en-US" altLang="zh-CN" b="1" dirty="0" smtClean="0"/>
          </a:p>
          <a:p>
            <a:pPr>
              <a:buNone/>
            </a:pPr>
            <a:endParaRPr lang="en-US" altLang="zh-CN" dirty="0" smtClean="0">
              <a:solidFill>
                <a:srgbClr val="FF0000"/>
              </a:solidFill>
            </a:endParaRPr>
          </a:p>
          <a:p>
            <a:pPr algn="ctr"/>
            <a:r>
              <a:rPr lang="en-US" altLang="zh-CN" dirty="0" smtClean="0"/>
              <a:t>    </a:t>
            </a:r>
            <a:r>
              <a:rPr lang="zh-CN" altLang="en-US" b="1" dirty="0" smtClean="0"/>
              <a:t>圣西门</a:t>
            </a:r>
            <a:r>
              <a:rPr lang="en-US" altLang="zh-CN" b="1" dirty="0" smtClean="0"/>
              <a:t>——</a:t>
            </a:r>
            <a:r>
              <a:rPr lang="zh-CN" altLang="en-US" b="1" dirty="0" smtClean="0"/>
              <a:t>敢拿生命打赌的“疯子”</a:t>
            </a:r>
            <a:endParaRPr lang="en-US" altLang="zh-CN" b="1" dirty="0" smtClean="0"/>
          </a:p>
          <a:p>
            <a:r>
              <a:rPr lang="zh-CN" altLang="en-US" sz="2800" dirty="0" smtClean="0"/>
              <a:t>第一次破天荒：所有制是社会分化的基础，制度更迭就是剥削制度的取代</a:t>
            </a:r>
            <a:endParaRPr lang="en-US" altLang="zh-CN" sz="2800" dirty="0" smtClean="0"/>
          </a:p>
          <a:p>
            <a:r>
              <a:rPr lang="zh-CN" altLang="en-US" sz="2800" dirty="0" smtClean="0"/>
              <a:t>幻想：拿破仑改变观念共建新社会</a:t>
            </a:r>
            <a:endParaRPr lang="en-US" altLang="zh-CN" sz="2800" dirty="0" smtClean="0"/>
          </a:p>
          <a:p>
            <a:r>
              <a:rPr lang="zh-CN" altLang="en-US" sz="2800" dirty="0" smtClean="0"/>
              <a:t>遗言：我们将稳操胜券</a:t>
            </a:r>
            <a:endParaRPr lang="en-US" altLang="zh-CN" sz="2800" dirty="0" smtClean="0"/>
          </a:p>
          <a:p>
            <a:r>
              <a:rPr lang="en-US" altLang="zh-CN" dirty="0" smtClean="0"/>
              <a:t>    </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body" idx="4294967295"/>
          </p:nvPr>
        </p:nvSpPr>
        <p:spPr>
          <a:xfrm>
            <a:off x="468313" y="692150"/>
            <a:ext cx="8229600" cy="5434013"/>
          </a:xfrm>
        </p:spPr>
        <p:txBody>
          <a:bodyPr/>
          <a:lstStyle/>
          <a:p>
            <a:pPr marL="357505" indent="-357505">
              <a:lnSpc>
                <a:spcPct val="90000"/>
              </a:lnSpc>
              <a:buFont typeface="Wingdings 2" panose="05020102010507070707" pitchFamily="18" charset="2"/>
              <a:buNone/>
            </a:pPr>
            <a:r>
              <a:rPr lang="en-US" altLang="zh-CN" sz="2800" smtClean="0">
                <a:latin typeface="楷体" panose="02010609060101010101" pitchFamily="49" charset="-122"/>
                <a:ea typeface="楷体" panose="02010609060101010101" pitchFamily="49" charset="-122"/>
              </a:rPr>
              <a:t>1949</a:t>
            </a:r>
            <a:r>
              <a:rPr lang="zh-CN" altLang="en-US" sz="2800" smtClean="0">
                <a:latin typeface="楷体" panose="02010609060101010101" pitchFamily="49" charset="-122"/>
                <a:ea typeface="楷体" panose="02010609060101010101" pitchFamily="49" charset="-122"/>
              </a:rPr>
              <a:t>年</a:t>
            </a:r>
            <a:r>
              <a:rPr lang="en-US" altLang="zh-CN" sz="2800" smtClean="0">
                <a:latin typeface="楷体" panose="02010609060101010101" pitchFamily="49" charset="-122"/>
                <a:ea typeface="楷体" panose="02010609060101010101" pitchFamily="49" charset="-122"/>
              </a:rPr>
              <a:t>6</a:t>
            </a:r>
            <a:r>
              <a:rPr lang="zh-CN" altLang="en-US" sz="2800" smtClean="0">
                <a:latin typeface="楷体" panose="02010609060101010101" pitchFamily="49" charset="-122"/>
                <a:ea typeface="楷体" panose="02010609060101010101" pitchFamily="49" charset="-122"/>
              </a:rPr>
              <a:t>月，被迫下野的蒋介石在他的家乡检讨自己的失败，他把共产党的优点概括为七条：</a:t>
            </a:r>
            <a:endParaRPr lang="zh-CN" altLang="en-US" sz="2800"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第一、组织严密，</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第二、纪律严厉，</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第三、精神紧张，</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第四、手段彻底，</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第五、军政公开，</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第六、办事调查，</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b="1" smtClean="0">
                <a:latin typeface="楷体" panose="02010609060101010101" pitchFamily="49" charset="-122"/>
                <a:ea typeface="楷体" panose="02010609060101010101" pitchFamily="49" charset="-122"/>
              </a:rPr>
              <a:t>第七、主义第一。</a:t>
            </a:r>
            <a:endParaRPr lang="zh-CN" altLang="en-US" sz="2800" b="1" smtClean="0">
              <a:latin typeface="楷体" panose="02010609060101010101" pitchFamily="49" charset="-122"/>
              <a:ea typeface="楷体" panose="02010609060101010101" pitchFamily="49" charset="-122"/>
            </a:endParaRPr>
          </a:p>
          <a:p>
            <a:pPr marL="357505" indent="-357505">
              <a:lnSpc>
                <a:spcPct val="90000"/>
              </a:lnSpc>
            </a:pPr>
            <a:r>
              <a:rPr lang="zh-CN" altLang="en-US" sz="2800" smtClean="0">
                <a:latin typeface="楷体" panose="02010609060101010101" pitchFamily="49" charset="-122"/>
                <a:ea typeface="楷体" panose="02010609060101010101" pitchFamily="49" charset="-122"/>
              </a:rPr>
              <a:t>这是我们的对手概括的共产党的力量</a:t>
            </a:r>
            <a:r>
              <a:rPr lang="en-US" altLang="zh-CN" sz="2800" smtClean="0">
                <a:latin typeface="楷体" panose="02010609060101010101" pitchFamily="49" charset="-122"/>
                <a:ea typeface="楷体" panose="02010609060101010101" pitchFamily="49" charset="-122"/>
              </a:rPr>
              <a:t>——</a:t>
            </a:r>
            <a:r>
              <a:rPr lang="zh-CN" altLang="en-US" sz="2800" smtClean="0">
                <a:latin typeface="楷体" panose="02010609060101010101" pitchFamily="49" charset="-122"/>
                <a:ea typeface="楷体" panose="02010609060101010101" pitchFamily="49" charset="-122"/>
              </a:rPr>
              <a:t>真正的力量、最大的力量。 </a:t>
            </a:r>
            <a:endParaRPr lang="zh-CN" altLang="en-US" sz="2800" smtClean="0">
              <a:latin typeface="楷体" panose="02010609060101010101" pitchFamily="49" charset="-122"/>
              <a:ea typeface="楷体" panose="02010609060101010101" pitchFamily="49" charset="-122"/>
            </a:endParaRPr>
          </a:p>
        </p:txBody>
      </p:sp>
      <p:pic>
        <p:nvPicPr>
          <p:cNvPr id="232450" name="Picture 3" descr="000802e406ec0d5460e858"/>
          <p:cNvPicPr>
            <a:picLocks noChangeAspect="1" noChangeArrowheads="1"/>
          </p:cNvPicPr>
          <p:nvPr/>
        </p:nvPicPr>
        <p:blipFill>
          <a:blip r:embed="rId1"/>
          <a:srcRect/>
          <a:stretch>
            <a:fillRect/>
          </a:stretch>
        </p:blipFill>
        <p:spPr bwMode="auto">
          <a:xfrm>
            <a:off x="4356100" y="1844675"/>
            <a:ext cx="4032250" cy="2644775"/>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476672"/>
            <a:ext cx="8691562" cy="5375275"/>
          </a:xfrm>
        </p:spPr>
        <p:txBody>
          <a:bodyPr/>
          <a:lstStyle/>
          <a:p>
            <a:r>
              <a:rPr lang="zh-CN" altLang="en-US" sz="2800" b="1" dirty="0" smtClean="0"/>
              <a:t>小诸葛白崇禧：</a:t>
            </a:r>
            <a:r>
              <a:rPr lang="zh-CN" altLang="en-US" sz="2800" dirty="0" smtClean="0">
                <a:latin typeface="华文楷体" panose="02010600040101010101" pitchFamily="2" charset="-122"/>
                <a:ea typeface="华文楷体" panose="02010600040101010101" pitchFamily="2" charset="-122"/>
              </a:rPr>
              <a:t>“老蒋恨我们比恨朱毛更甚，管他呢，有匪有我，无匪无我，不如留着朱毛，我们还有发展机会。”</a:t>
            </a:r>
            <a:endParaRPr lang="en-US" altLang="zh-CN" sz="2800" dirty="0" smtClean="0">
              <a:latin typeface="华文楷体" panose="02010600040101010101" pitchFamily="2" charset="-122"/>
              <a:ea typeface="华文楷体" panose="02010600040101010101" pitchFamily="2" charset="-122"/>
            </a:endParaRPr>
          </a:p>
          <a:p>
            <a:pPr algn="ctr"/>
            <a:r>
              <a:rPr lang="zh-CN" altLang="en-US" sz="2800" b="1" dirty="0" smtClean="0">
                <a:latin typeface="+mn-ea"/>
              </a:rPr>
              <a:t>“土改专家”陈诚对大陆的效仿</a:t>
            </a:r>
            <a:endParaRPr lang="en-US" altLang="zh-CN" sz="2800" b="1" dirty="0" smtClean="0">
              <a:latin typeface="+mn-ea"/>
            </a:endParaRPr>
          </a:p>
          <a:p>
            <a:r>
              <a:rPr lang="zh-CN" altLang="en-US" sz="2800" dirty="0" smtClean="0">
                <a:latin typeface="+mn-ea"/>
              </a:rPr>
              <a:t>第一步：走访恳谈</a:t>
            </a:r>
            <a:endParaRPr lang="en-US" altLang="zh-CN" sz="2800" dirty="0" smtClean="0">
              <a:latin typeface="+mn-ea"/>
            </a:endParaRPr>
          </a:p>
          <a:p>
            <a:r>
              <a:rPr lang="zh-CN" altLang="en-US" sz="2800" dirty="0" smtClean="0">
                <a:latin typeface="+mn-ea"/>
              </a:rPr>
              <a:t>第二步：三七五减租</a:t>
            </a:r>
            <a:endParaRPr lang="en-US" altLang="zh-CN" sz="2800" dirty="0" smtClean="0">
              <a:latin typeface="+mn-ea"/>
            </a:endParaRPr>
          </a:p>
          <a:p>
            <a:r>
              <a:rPr lang="zh-CN" altLang="en-US" sz="2800" dirty="0" smtClean="0">
                <a:latin typeface="+mn-ea"/>
              </a:rPr>
              <a:t>第三步：公地放领</a:t>
            </a:r>
            <a:endParaRPr lang="en-US" altLang="zh-CN" sz="2800" dirty="0" smtClean="0">
              <a:latin typeface="+mn-ea"/>
            </a:endParaRPr>
          </a:p>
          <a:p>
            <a:r>
              <a:rPr lang="zh-CN" altLang="en-US" sz="2800" dirty="0" smtClean="0">
                <a:latin typeface="+mn-ea"/>
              </a:rPr>
              <a:t>第四步：耕者有其田（实物和股票征收超额土地）</a:t>
            </a:r>
            <a:endParaRPr lang="en-US" altLang="zh-CN" sz="2800" dirty="0" smtClean="0">
              <a:latin typeface="+mn-ea"/>
            </a:endParaRPr>
          </a:p>
          <a:p>
            <a:r>
              <a:rPr lang="zh-CN" altLang="en-US" sz="2800" dirty="0" smtClean="0">
                <a:latin typeface="+mn-ea"/>
              </a:rPr>
              <a:t>“</a:t>
            </a:r>
            <a:r>
              <a:rPr lang="zh-CN" altLang="en-US" sz="2800" dirty="0" smtClean="0">
                <a:latin typeface="华文楷体" panose="02010600040101010101" pitchFamily="2" charset="-122"/>
                <a:ea typeface="华文楷体" panose="02010600040101010101" pitchFamily="2" charset="-122"/>
              </a:rPr>
              <a:t>实行三七五减租，可以避免流血斗争，温和的调和地主和农民之间的关系，逐渐达到民生主义的目的。</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实际上是保护地主、帮助地主</a:t>
            </a:r>
            <a:r>
              <a:rPr lang="zh-CN" altLang="en-US" sz="2800" dirty="0" smtClean="0">
                <a:latin typeface="+mn-ea"/>
              </a:rPr>
              <a:t>”</a:t>
            </a:r>
            <a:endParaRPr lang="zh-CN" altLang="en-US" sz="2800" dirty="0">
              <a:latin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solidFill>
                  <a:srgbClr val="0070C0"/>
                </a:solidFill>
              </a:rPr>
              <a:t>3</a:t>
            </a:r>
            <a:r>
              <a:rPr lang="zh-CN" altLang="en-US" dirty="0" smtClean="0">
                <a:solidFill>
                  <a:srgbClr val="0070C0"/>
                </a:solidFill>
              </a:rPr>
              <a:t>、领袖、思想、意志</a:t>
            </a:r>
            <a:endParaRPr lang="en-US" altLang="zh-CN" dirty="0" smtClean="0">
              <a:solidFill>
                <a:srgbClr val="0070C0"/>
              </a:solidFill>
            </a:endParaRPr>
          </a:p>
          <a:p>
            <a:pPr algn="ctr"/>
            <a:r>
              <a:rPr lang="zh-CN" altLang="en-US" sz="2800" b="1" dirty="0" smtClean="0"/>
              <a:t>为什么是毛泽东</a:t>
            </a:r>
            <a:r>
              <a:rPr lang="en-US" altLang="zh-CN" sz="2800" b="1" dirty="0" smtClean="0"/>
              <a:t>?</a:t>
            </a:r>
            <a:endParaRPr lang="en-US" altLang="zh-CN" sz="2800" b="1" dirty="0" smtClean="0"/>
          </a:p>
          <a:p>
            <a:r>
              <a:rPr lang="zh-CN" altLang="en-US" sz="2400" b="1" dirty="0" smtClean="0"/>
              <a:t>建党初期的力量</a:t>
            </a:r>
            <a:r>
              <a:rPr lang="en-US" altLang="zh-CN" sz="2400" dirty="0" smtClean="0"/>
              <a:t>—</a:t>
            </a:r>
            <a:r>
              <a:rPr lang="zh-CN" altLang="en-US" sz="2400" dirty="0" smtClean="0"/>
              <a:t>知识分子为主体</a:t>
            </a:r>
            <a:endParaRPr lang="en-US" altLang="zh-CN" sz="2400" dirty="0" smtClean="0"/>
          </a:p>
          <a:p>
            <a:r>
              <a:rPr lang="zh-CN" altLang="en-US" sz="2400" dirty="0" smtClean="0"/>
              <a:t>利金：“</a:t>
            </a:r>
            <a:r>
              <a:rPr lang="zh-CN" altLang="en-US" sz="2400" dirty="0" smtClean="0">
                <a:latin typeface="华文楷体" panose="02010600040101010101" pitchFamily="2" charset="-122"/>
                <a:ea typeface="华文楷体" panose="02010600040101010101" pitchFamily="2" charset="-122"/>
              </a:rPr>
              <a:t>就其成分看</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中国共产主义小组是纯粹知识分子性质的</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他们照例也脱离了中国的工人群众</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我们曾经试图借助于我们建立的工会去取得对工人的影响</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但是没有取得任何令人满意的结果</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r>
              <a:rPr lang="zh-CN" altLang="en-US" sz="2400" b="1" dirty="0" smtClean="0"/>
              <a:t>反映的现实</a:t>
            </a:r>
            <a:r>
              <a:rPr lang="en-US" altLang="zh-CN" sz="2400" dirty="0" smtClean="0"/>
              <a:t>—</a:t>
            </a:r>
            <a:r>
              <a:rPr lang="zh-CN" altLang="en-US" sz="2400" dirty="0" smtClean="0"/>
              <a:t>早期的中共</a:t>
            </a:r>
            <a:r>
              <a:rPr lang="en-US" altLang="zh-CN" sz="2400" dirty="0" smtClean="0"/>
              <a:t>,</a:t>
            </a:r>
            <a:r>
              <a:rPr lang="zh-CN" altLang="en-US" sz="2400" dirty="0" smtClean="0"/>
              <a:t>要么空怀理想诵读经典</a:t>
            </a:r>
            <a:r>
              <a:rPr lang="en-US" altLang="zh-CN" sz="2400" dirty="0" smtClean="0"/>
              <a:t>,</a:t>
            </a:r>
            <a:r>
              <a:rPr lang="zh-CN" altLang="en-US" sz="2400" dirty="0" smtClean="0"/>
              <a:t>要么执着于工人运动</a:t>
            </a:r>
            <a:r>
              <a:rPr lang="en-US" altLang="zh-CN" sz="2400" dirty="0" smtClean="0"/>
              <a:t>,</a:t>
            </a:r>
            <a:r>
              <a:rPr lang="zh-CN" altLang="en-US" sz="2400" dirty="0" smtClean="0"/>
              <a:t>而忽略了中国最广大的农民</a:t>
            </a:r>
            <a:endParaRPr lang="en-US" altLang="zh-CN" sz="2400" dirty="0" smtClean="0"/>
          </a:p>
          <a:p>
            <a:endParaRPr lang="en-US" altLang="zh-CN" sz="2400" b="1" dirty="0" smtClean="0"/>
          </a:p>
          <a:p>
            <a:r>
              <a:rPr lang="zh-CN" altLang="en-US" sz="2400" b="1" dirty="0" smtClean="0"/>
              <a:t>早期的革命弯路</a:t>
            </a:r>
            <a:r>
              <a:rPr lang="en-US" altLang="zh-CN" sz="2400" dirty="0" smtClean="0"/>
              <a:t>—</a:t>
            </a:r>
            <a:r>
              <a:rPr lang="zh-CN" altLang="en-US" sz="2400" dirty="0" smtClean="0"/>
              <a:t>钦差大臣满天飞到不知所措</a:t>
            </a:r>
            <a:endParaRPr lang="en-US" altLang="zh-CN" sz="2400" dirty="0" smtClean="0"/>
          </a:p>
          <a:p>
            <a:endParaRPr lang="en-US" altLang="zh-CN" sz="2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p:txBody>
          <a:bodyPr anchor="ctr"/>
          <a:p>
            <a:r>
              <a:rPr lang="en-US" altLang="zh-CN" sz="3200">
                <a:solidFill>
                  <a:schemeClr val="tx1"/>
                </a:solidFill>
                <a:latin typeface="微软雅黑" panose="020B0503020204020204" charset="-122"/>
              </a:rPr>
              <a:t>【</a:t>
            </a:r>
            <a:r>
              <a:rPr lang="zh-CN" altLang="en-US" sz="3200">
                <a:solidFill>
                  <a:schemeClr val="tx1"/>
                </a:solidFill>
                <a:latin typeface="微软雅黑" panose="020B0503020204020204" charset="-122"/>
              </a:rPr>
              <a:t>链接</a:t>
            </a:r>
            <a:r>
              <a:rPr lang="en-US" altLang="zh-CN" sz="3200">
                <a:solidFill>
                  <a:schemeClr val="tx1"/>
                </a:solidFill>
                <a:latin typeface="微软雅黑" panose="020B0503020204020204" charset="-122"/>
              </a:rPr>
              <a:t>1】</a:t>
            </a:r>
            <a:r>
              <a:rPr lang="zh-CN" altLang="en-US" sz="3200"/>
              <a:t>共产国际 </a:t>
            </a:r>
            <a:br>
              <a:rPr lang="zh-CN" altLang="en-US" sz="3200"/>
            </a:br>
            <a:endParaRPr lang="zh-CN" altLang="en-US" sz="3200"/>
          </a:p>
        </p:txBody>
      </p:sp>
      <p:sp>
        <p:nvSpPr>
          <p:cNvPr id="24578" name="Rectangle 3"/>
          <p:cNvSpPr>
            <a:spLocks noGrp="1"/>
          </p:cNvSpPr>
          <p:nvPr>
            <p:ph type="body"/>
          </p:nvPr>
        </p:nvSpPr>
        <p:spPr>
          <a:xfrm>
            <a:off x="0" y="981075"/>
            <a:ext cx="9144000" cy="5876925"/>
          </a:xfrm>
        </p:spPr>
        <p:txBody>
          <a:bodyPr anchor="t"/>
          <a:p>
            <a:pPr>
              <a:lnSpc>
                <a:spcPct val="80000"/>
              </a:lnSpc>
            </a:pPr>
            <a:r>
              <a:rPr lang="zh-CN" altLang="en-US" sz="2400">
                <a:latin typeface="楷体" panose="02010609060101010101" pitchFamily="49" charset="-122"/>
                <a:ea typeface="楷体" panose="02010609060101010101" pitchFamily="49" charset="-122"/>
              </a:rPr>
              <a:t>共产国际又名第三国际</a:t>
            </a:r>
            <a:r>
              <a:rPr lang="en-US" altLang="zh-CN" sz="2400">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是一个共产党和共产主义组织的国际组织。</a:t>
            </a:r>
            <a:r>
              <a:rPr lang="en-US" altLang="zh-CN" sz="2400">
                <a:solidFill>
                  <a:srgbClr val="FF0000"/>
                </a:solidFill>
                <a:latin typeface="楷体" panose="02010609060101010101" pitchFamily="49" charset="-122"/>
                <a:ea typeface="楷体" panose="02010609060101010101" pitchFamily="49" charset="-122"/>
              </a:rPr>
              <a:t>1919</a:t>
            </a:r>
            <a:r>
              <a:rPr lang="zh-CN" altLang="en-US" sz="2400">
                <a:solidFill>
                  <a:srgbClr val="FF0000"/>
                </a:solidFill>
                <a:latin typeface="楷体" panose="02010609060101010101" pitchFamily="49" charset="-122"/>
                <a:ea typeface="楷体" panose="02010609060101010101" pitchFamily="49" charset="-122"/>
              </a:rPr>
              <a:t>年</a:t>
            </a:r>
            <a:r>
              <a:rPr lang="en-US" altLang="zh-CN" sz="2400">
                <a:solidFill>
                  <a:srgbClr val="FF0000"/>
                </a:solidFill>
                <a:latin typeface="楷体" panose="02010609060101010101" pitchFamily="49" charset="-122"/>
                <a:ea typeface="楷体" panose="02010609060101010101" pitchFamily="49" charset="-122"/>
              </a:rPr>
              <a:t>3</a:t>
            </a:r>
            <a:r>
              <a:rPr lang="zh-CN" altLang="en-US" sz="2400">
                <a:solidFill>
                  <a:srgbClr val="FF0000"/>
                </a:solidFill>
                <a:latin typeface="楷体" panose="02010609060101010101" pitchFamily="49" charset="-122"/>
                <a:ea typeface="楷体" panose="02010609060101010101" pitchFamily="49" charset="-122"/>
              </a:rPr>
              <a:t>月</a:t>
            </a:r>
            <a:r>
              <a:rPr lang="en-US" altLang="zh-CN" sz="2400">
                <a:solidFill>
                  <a:srgbClr val="FF0000"/>
                </a:solidFill>
                <a:latin typeface="楷体" panose="02010609060101010101" pitchFamily="49" charset="-122"/>
                <a:ea typeface="楷体" panose="02010609060101010101" pitchFamily="49" charset="-122"/>
              </a:rPr>
              <a:t>4</a:t>
            </a:r>
            <a:r>
              <a:rPr lang="zh-CN" altLang="en-US" sz="2400">
                <a:solidFill>
                  <a:srgbClr val="FF0000"/>
                </a:solidFill>
                <a:latin typeface="楷体" panose="02010609060101010101" pitchFamily="49" charset="-122"/>
                <a:ea typeface="楷体" panose="02010609060101010101" pitchFamily="49" charset="-122"/>
              </a:rPr>
              <a:t>日</a:t>
            </a:r>
            <a:r>
              <a:rPr lang="zh-CN" altLang="en-US" sz="2400">
                <a:latin typeface="楷体" panose="02010609060101010101" pitchFamily="49" charset="-122"/>
                <a:ea typeface="楷体" panose="02010609060101010101" pitchFamily="49" charset="-122"/>
              </a:rPr>
              <a:t>在列宁领导下成立，总部设于苏联莫斯科。</a:t>
            </a:r>
            <a:endParaRPr lang="zh-CN" altLang="en-US" sz="2400">
              <a:latin typeface="楷体" panose="02010609060101010101" pitchFamily="49" charset="-122"/>
              <a:ea typeface="楷体" panose="02010609060101010101" pitchFamily="49" charset="-122"/>
            </a:endParaRPr>
          </a:p>
          <a:p>
            <a:pPr>
              <a:lnSpc>
                <a:spcPct val="80000"/>
              </a:lnSpc>
            </a:pPr>
            <a:r>
              <a:rPr lang="en-US" altLang="zh-CN" sz="2400">
                <a:solidFill>
                  <a:srgbClr val="FF0000"/>
                </a:solidFill>
                <a:latin typeface="楷体" panose="02010609060101010101" pitchFamily="49" charset="-122"/>
                <a:ea typeface="楷体" panose="02010609060101010101" pitchFamily="49" charset="-122"/>
              </a:rPr>
              <a:t>1943</a:t>
            </a:r>
            <a:r>
              <a:rPr lang="zh-CN" altLang="en-US" sz="2400">
                <a:solidFill>
                  <a:srgbClr val="FF0000"/>
                </a:solidFill>
                <a:latin typeface="楷体" panose="02010609060101010101" pitchFamily="49" charset="-122"/>
                <a:ea typeface="楷体" panose="02010609060101010101" pitchFamily="49" charset="-122"/>
              </a:rPr>
              <a:t>年</a:t>
            </a:r>
            <a:r>
              <a:rPr lang="en-US" altLang="zh-CN" sz="2400">
                <a:solidFill>
                  <a:srgbClr val="FF0000"/>
                </a:solidFill>
                <a:latin typeface="楷体" panose="02010609060101010101" pitchFamily="49" charset="-122"/>
                <a:ea typeface="楷体" panose="02010609060101010101" pitchFamily="49" charset="-122"/>
              </a:rPr>
              <a:t>5</a:t>
            </a:r>
            <a:r>
              <a:rPr lang="zh-CN" altLang="en-US" sz="2400">
                <a:solidFill>
                  <a:srgbClr val="FF0000"/>
                </a:solidFill>
                <a:latin typeface="楷体" panose="02010609060101010101" pitchFamily="49" charset="-122"/>
                <a:ea typeface="楷体" panose="02010609060101010101" pitchFamily="49" charset="-122"/>
              </a:rPr>
              <a:t>月</a:t>
            </a:r>
            <a:r>
              <a:rPr lang="en-US" altLang="zh-CN" sz="2400">
                <a:solidFill>
                  <a:srgbClr val="FF0000"/>
                </a:solidFill>
                <a:latin typeface="楷体" panose="02010609060101010101" pitchFamily="49" charset="-122"/>
                <a:ea typeface="楷体" panose="02010609060101010101" pitchFamily="49" charset="-122"/>
              </a:rPr>
              <a:t>15</a:t>
            </a:r>
            <a:r>
              <a:rPr lang="zh-CN" altLang="en-US" sz="2400">
                <a:solidFill>
                  <a:srgbClr val="FF0000"/>
                </a:solidFill>
                <a:latin typeface="楷体" panose="02010609060101010101" pitchFamily="49" charset="-122"/>
                <a:ea typeface="楷体" panose="02010609060101010101" pitchFamily="49" charset="-122"/>
              </a:rPr>
              <a:t>日</a:t>
            </a:r>
            <a:r>
              <a:rPr lang="zh-CN" altLang="en-US" sz="2400">
                <a:latin typeface="楷体" panose="02010609060101010101" pitchFamily="49" charset="-122"/>
                <a:ea typeface="楷体" panose="02010609060101010101" pitchFamily="49" charset="-122"/>
              </a:rPr>
              <a:t>，共产国际执行委员会主席团作出</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关于提议解散共产国际的决定</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，并于</a:t>
            </a:r>
            <a:r>
              <a:rPr lang="en-US" altLang="zh-CN" sz="2400">
                <a:latin typeface="楷体" panose="02010609060101010101" pitchFamily="49" charset="-122"/>
                <a:ea typeface="楷体" panose="02010609060101010101" pitchFamily="49" charset="-122"/>
              </a:rPr>
              <a:t>5</a:t>
            </a:r>
            <a:r>
              <a:rPr lang="zh-CN" altLang="en-US" sz="2400">
                <a:latin typeface="楷体" panose="02010609060101010101" pitchFamily="49" charset="-122"/>
                <a:ea typeface="楷体" panose="02010609060101010101" pitchFamily="49" charset="-122"/>
              </a:rPr>
              <a:t>月</a:t>
            </a:r>
            <a:r>
              <a:rPr lang="en-US" altLang="zh-CN" sz="2400">
                <a:latin typeface="楷体" panose="02010609060101010101" pitchFamily="49" charset="-122"/>
                <a:ea typeface="楷体" panose="02010609060101010101" pitchFamily="49" charset="-122"/>
              </a:rPr>
              <a:t>25</a:t>
            </a:r>
            <a:r>
              <a:rPr lang="zh-CN" altLang="en-US" sz="2400">
                <a:latin typeface="楷体" panose="02010609060101010101" pitchFamily="49" charset="-122"/>
                <a:ea typeface="楷体" panose="02010609060101010101" pitchFamily="49" charset="-122"/>
              </a:rPr>
              <a:t>日公开宣布</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解散共产国际的决议</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，声言这是为了适应</a:t>
            </a:r>
            <a:r>
              <a:rPr lang="zh-CN" altLang="en-US" sz="2400">
                <a:latin typeface="楷体" panose="02010609060101010101" pitchFamily="49" charset="-122"/>
                <a:ea typeface="楷体" panose="02010609060101010101" pitchFamily="49" charset="-122"/>
                <a:hlinkClick r:id="rId1"/>
              </a:rPr>
              <a:t>反法西斯战争</a:t>
            </a:r>
            <a:r>
              <a:rPr lang="zh-CN" altLang="en-US" sz="2400">
                <a:latin typeface="楷体" panose="02010609060101010101" pitchFamily="49" charset="-122"/>
                <a:ea typeface="楷体" panose="02010609060101010101" pitchFamily="49" charset="-122"/>
              </a:rPr>
              <a:t>的发展，便于各国共产党独立处理问题。</a:t>
            </a:r>
            <a:r>
              <a:rPr lang="en-US" altLang="zh-CN" sz="2400">
                <a:latin typeface="楷体" panose="02010609060101010101" pitchFamily="49" charset="-122"/>
                <a:ea typeface="楷体" panose="02010609060101010101" pitchFamily="49" charset="-122"/>
              </a:rPr>
              <a:t>5</a:t>
            </a:r>
            <a:r>
              <a:rPr lang="zh-CN" altLang="en-US" sz="2400">
                <a:latin typeface="楷体" panose="02010609060101010101" pitchFamily="49" charset="-122"/>
                <a:ea typeface="楷体" panose="02010609060101010101" pitchFamily="49" charset="-122"/>
              </a:rPr>
              <a:t>月</a:t>
            </a:r>
            <a:r>
              <a:rPr lang="en-US" altLang="zh-CN" sz="2400">
                <a:latin typeface="楷体" panose="02010609060101010101" pitchFamily="49" charset="-122"/>
                <a:ea typeface="楷体" panose="02010609060101010101" pitchFamily="49" charset="-122"/>
              </a:rPr>
              <a:t>26</a:t>
            </a:r>
            <a:r>
              <a:rPr lang="zh-CN" altLang="en-US" sz="2400">
                <a:latin typeface="楷体" panose="02010609060101010101" pitchFamily="49" charset="-122"/>
                <a:ea typeface="楷体" panose="02010609060101010101" pitchFamily="49" charset="-122"/>
              </a:rPr>
              <a:t>日，中共中央发表决定，完全同意解散共产国际。</a:t>
            </a:r>
            <a:endParaRPr lang="zh-CN" altLang="en-US" sz="2400">
              <a:latin typeface="楷体" panose="02010609060101010101" pitchFamily="49" charset="-122"/>
              <a:ea typeface="楷体" panose="02010609060101010101" pitchFamily="49" charset="-122"/>
            </a:endParaRPr>
          </a:p>
          <a:p>
            <a:pPr>
              <a:lnSpc>
                <a:spcPct val="80000"/>
              </a:lnSpc>
            </a:pPr>
            <a:r>
              <a:rPr lang="zh-CN" altLang="en-US" sz="2400">
                <a:latin typeface="楷体" panose="02010609060101010101" pitchFamily="49" charset="-122"/>
                <a:ea typeface="楷体" panose="02010609060101010101" pitchFamily="49" charset="-122"/>
              </a:rPr>
              <a:t>共产国际存在的</a:t>
            </a:r>
            <a:r>
              <a:rPr lang="en-US" altLang="zh-CN" sz="2400">
                <a:latin typeface="楷体" panose="02010609060101010101" pitchFamily="49" charset="-122"/>
                <a:ea typeface="楷体" panose="02010609060101010101" pitchFamily="49" charset="-122"/>
              </a:rPr>
              <a:t>24</a:t>
            </a:r>
            <a:r>
              <a:rPr lang="zh-CN" altLang="en-US" sz="2400">
                <a:latin typeface="楷体" panose="02010609060101010101" pitchFamily="49" charset="-122"/>
                <a:ea typeface="楷体" panose="02010609060101010101" pitchFamily="49" charset="-122"/>
              </a:rPr>
              <a:t>年间，作为国际共产主义运动的组织者和领导者，对许多国家建立共产党，对传播</a:t>
            </a:r>
            <a:r>
              <a:rPr lang="zh-CN" altLang="en-US" sz="2400">
                <a:solidFill>
                  <a:srgbClr val="FF0000"/>
                </a:solidFill>
                <a:latin typeface="楷体" panose="02010609060101010101" pitchFamily="49" charset="-122"/>
                <a:ea typeface="楷体" panose="02010609060101010101" pitchFamily="49" charset="-122"/>
                <a:hlinkClick r:id="rId2"/>
              </a:rPr>
              <a:t>马克思</a:t>
            </a:r>
            <a:r>
              <a:rPr lang="zh-CN" altLang="en-US" sz="2400">
                <a:solidFill>
                  <a:srgbClr val="FF0000"/>
                </a:solidFill>
                <a:latin typeface="楷体" panose="02010609060101010101" pitchFamily="49" charset="-122"/>
                <a:ea typeface="楷体" panose="02010609060101010101" pitchFamily="49" charset="-122"/>
              </a:rPr>
              <a:t>列宁主义和培养革命干部，</a:t>
            </a:r>
            <a:r>
              <a:rPr lang="zh-CN" altLang="en-US" sz="2400">
                <a:latin typeface="楷体" panose="02010609060101010101" pitchFamily="49" charset="-122"/>
                <a:ea typeface="楷体" panose="02010609060101010101" pitchFamily="49" charset="-122"/>
              </a:rPr>
              <a:t>对各国无产阶级和被压迫人民的</a:t>
            </a:r>
            <a:r>
              <a:rPr lang="zh-CN" altLang="en-US" sz="2400">
                <a:solidFill>
                  <a:srgbClr val="FF0000"/>
                </a:solidFill>
                <a:latin typeface="楷体" panose="02010609060101010101" pitchFamily="49" charset="-122"/>
                <a:ea typeface="楷体" panose="02010609060101010101" pitchFamily="49" charset="-122"/>
              </a:rPr>
              <a:t>解放事业</a:t>
            </a:r>
            <a:r>
              <a:rPr lang="en-US" altLang="zh-CN" sz="2400">
                <a:solidFill>
                  <a:srgbClr val="FF0000"/>
                </a:solidFill>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对世界人民反对法西斯主义的斗争</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起了重大的历史作用。相当一段时间内，国际过分强调集中统一领导，不同程度地抑制各国党独立自主地解决本国实际问题的创造精神；忽视各国革命斗争的民族特点，将一国经验和国际领导机构的决议教条化、神圣化，作出一些不符合各国国情的决定；有时要求各国党的工作以某一国党的活动为转移；在反倾向斗争若干问题上混淆甚至颠倒敌我界限和是非界限；政治上和组织上严重的“左”的指导思想，等等，是它比较突出的缺点和错误。尽管如此，共产国际还是对国际共产主义运动的发展壮大起了巨大的推动作用。 </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xfrm>
            <a:off x="179388" y="274638"/>
            <a:ext cx="8713787" cy="1143000"/>
          </a:xfrm>
        </p:spPr>
        <p:txBody>
          <a:bodyPr anchor="ctr"/>
          <a:p>
            <a:r>
              <a:rPr lang="en-US" altLang="zh-CN" sz="3200" b="1">
                <a:solidFill>
                  <a:schemeClr val="tx1"/>
                </a:solidFill>
                <a:latin typeface="微软雅黑" panose="020B0503020204020204" charset="-122"/>
              </a:rPr>
              <a:t>【</a:t>
            </a:r>
            <a:r>
              <a:rPr lang="zh-CN" altLang="en-US" sz="3200" b="1">
                <a:solidFill>
                  <a:schemeClr val="tx1"/>
                </a:solidFill>
                <a:latin typeface="微软雅黑" panose="020B0503020204020204" charset="-122"/>
              </a:rPr>
              <a:t>链接</a:t>
            </a:r>
            <a:r>
              <a:rPr lang="en-US" altLang="zh-CN" sz="3200" b="1">
                <a:solidFill>
                  <a:schemeClr val="tx1"/>
                </a:solidFill>
                <a:latin typeface="微软雅黑" panose="020B0503020204020204" charset="-122"/>
              </a:rPr>
              <a:t>2】</a:t>
            </a:r>
            <a:r>
              <a:rPr lang="zh-CN" altLang="en-US" sz="3200" b="1">
                <a:latin typeface="微软雅黑" panose="020B0503020204020204" charset="-122"/>
              </a:rPr>
              <a:t>中国共产党是国际共产党的一个支部</a:t>
            </a:r>
            <a:endParaRPr lang="zh-CN" altLang="en-US" sz="3200" b="1">
              <a:latin typeface="微软雅黑" panose="020B0503020204020204" charset="-122"/>
            </a:endParaRPr>
          </a:p>
        </p:txBody>
      </p:sp>
      <p:sp>
        <p:nvSpPr>
          <p:cNvPr id="25602" name="Rectangle 3"/>
          <p:cNvSpPr>
            <a:spLocks noGrp="1"/>
          </p:cNvSpPr>
          <p:nvPr>
            <p:ph type="body"/>
          </p:nvPr>
        </p:nvSpPr>
        <p:spPr/>
        <p:txBody>
          <a:bodyPr anchor="t"/>
          <a:p>
            <a:pPr>
              <a:lnSpc>
                <a:spcPct val="80000"/>
              </a:lnSpc>
            </a:pPr>
            <a:r>
              <a:rPr lang="en-US" altLang="zh-CN" sz="2400">
                <a:latin typeface="楷体" panose="02010609060101010101" pitchFamily="49" charset="-122"/>
                <a:ea typeface="楷体" panose="02010609060101010101" pitchFamily="49" charset="-122"/>
              </a:rPr>
              <a:t>1922</a:t>
            </a:r>
            <a:r>
              <a:rPr lang="zh-CN" altLang="en-US" sz="2400">
                <a:latin typeface="楷体" panose="02010609060101010101" pitchFamily="49" charset="-122"/>
                <a:ea typeface="楷体" panose="02010609060101010101" pitchFamily="49" charset="-122"/>
              </a:rPr>
              <a:t>年</a:t>
            </a:r>
            <a:r>
              <a:rPr lang="en-US" altLang="zh-CN" sz="2400">
                <a:latin typeface="楷体" panose="02010609060101010101" pitchFamily="49" charset="-122"/>
                <a:ea typeface="楷体" panose="02010609060101010101" pitchFamily="49" charset="-122"/>
              </a:rPr>
              <a:t>7</a:t>
            </a:r>
            <a:r>
              <a:rPr lang="zh-CN" altLang="en-US" sz="2400">
                <a:latin typeface="楷体" panose="02010609060101010101" pitchFamily="49" charset="-122"/>
                <a:ea typeface="楷体" panose="02010609060101010101" pitchFamily="49" charset="-122"/>
              </a:rPr>
              <a:t>月</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中共二大决定参加共产国际，并成为其底下的一个支部，作为下级支部必须严格服从上级的组织纪律。</a:t>
            </a:r>
            <a:endParaRPr lang="zh-CN" altLang="en-US" sz="2400">
              <a:latin typeface="楷体" panose="02010609060101010101" pitchFamily="49" charset="-122"/>
              <a:ea typeface="楷体" panose="02010609060101010101" pitchFamily="49" charset="-122"/>
            </a:endParaRPr>
          </a:p>
          <a:p>
            <a:pPr>
              <a:lnSpc>
                <a:spcPct val="80000"/>
              </a:lnSpc>
            </a:pPr>
            <a:r>
              <a:rPr lang="zh-CN" altLang="en-US" sz="2400">
                <a:latin typeface="楷体" panose="02010609060101010101" pitchFamily="49" charset="-122"/>
                <a:ea typeface="楷体" panose="02010609060101010101" pitchFamily="49" charset="-122"/>
              </a:rPr>
              <a:t>事实证明，从中国共产党成立到</a:t>
            </a:r>
            <a:r>
              <a:rPr lang="zh-CN" altLang="en-US" sz="2400">
                <a:latin typeface="楷体" panose="02010609060101010101" pitchFamily="49" charset="-122"/>
                <a:ea typeface="楷体" panose="02010609060101010101" pitchFamily="49" charset="-122"/>
                <a:hlinkClick r:id="rId1"/>
              </a:rPr>
              <a:t>遵义会议</a:t>
            </a:r>
            <a:r>
              <a:rPr lang="zh-CN" altLang="en-US" sz="2400">
                <a:latin typeface="楷体" panose="02010609060101010101" pitchFamily="49" charset="-122"/>
                <a:ea typeface="楷体" panose="02010609060101010101" pitchFamily="49" charset="-122"/>
              </a:rPr>
              <a:t>前，中共在处理与共产国际的关系时，在很大程度上是唯上的，是被动服从的，有时甚至是盲从的。之所以产生这种倾向，一方面固然是</a:t>
            </a:r>
            <a:r>
              <a:rPr lang="zh-CN" altLang="en-US" sz="2400">
                <a:latin typeface="楷体" panose="02010609060101010101" pitchFamily="49" charset="-122"/>
                <a:ea typeface="楷体" panose="02010609060101010101" pitchFamily="49" charset="-122"/>
                <a:hlinkClick r:id="rId2"/>
              </a:rPr>
              <a:t>囿于</a:t>
            </a:r>
            <a:r>
              <a:rPr lang="zh-CN" altLang="en-US" sz="2400">
                <a:latin typeface="楷体" panose="02010609060101010101" pitchFamily="49" charset="-122"/>
                <a:ea typeface="楷体" panose="02010609060101010101" pitchFamily="49" charset="-122"/>
              </a:rPr>
              <a:t>共产国际的纪律，另一方面，或许是更重要的一个方面，就是由来已久的、浸入中国人思想深处的那种传统理念。中国共产党人虽然接受了</a:t>
            </a:r>
            <a:r>
              <a:rPr lang="zh-CN" altLang="en-US" sz="2400">
                <a:latin typeface="楷体" panose="02010609060101010101" pitchFamily="49" charset="-122"/>
                <a:ea typeface="楷体" panose="02010609060101010101" pitchFamily="49" charset="-122"/>
                <a:hlinkClick r:id="rId3"/>
              </a:rPr>
              <a:t>马克思主义</a:t>
            </a:r>
            <a:r>
              <a:rPr lang="zh-CN" altLang="en-US" sz="2400">
                <a:latin typeface="楷体" panose="02010609060101010101" pitchFamily="49" charset="-122"/>
                <a:ea typeface="楷体" panose="02010609060101010101" pitchFamily="49" charset="-122"/>
              </a:rPr>
              <a:t>，走在了时代发展的前列，但中国几千年</a:t>
            </a:r>
            <a:r>
              <a:rPr lang="zh-CN" altLang="en-US" sz="2400">
                <a:latin typeface="楷体" panose="02010609060101010101" pitchFamily="49" charset="-122"/>
                <a:ea typeface="楷体" panose="02010609060101010101" pitchFamily="49" charset="-122"/>
                <a:hlinkClick r:id="rId4"/>
              </a:rPr>
              <a:t>传统文化</a:t>
            </a:r>
            <a:r>
              <a:rPr lang="zh-CN" altLang="en-US" sz="2400">
                <a:latin typeface="楷体" panose="02010609060101010101" pitchFamily="49" charset="-122"/>
                <a:ea typeface="楷体" panose="02010609060101010101" pitchFamily="49" charset="-122"/>
              </a:rPr>
              <a:t>对他们的影响不是在短期内就能消除的。在他们看来，既然中共承认共产国际的领导，就应该服从共产国际。理解的要执行，不理解的也要执行。甚至对于来自莫斯科的代表，也要俯首尊从。另外，党在现实的斗争中确实还需要共产国际和联共（布）从精神到物质，从理论到实践等方面的支持。这些因素决定了中共被动服从共产国际的不可避免性。 </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3"/>
          <p:cNvSpPr>
            <a:spLocks noGrp="1"/>
          </p:cNvSpPr>
          <p:nvPr>
            <p:ph type="body"/>
          </p:nvPr>
        </p:nvSpPr>
        <p:spPr>
          <a:xfrm>
            <a:off x="0" y="404813"/>
            <a:ext cx="9144000" cy="6453187"/>
          </a:xfrm>
        </p:spPr>
        <p:txBody>
          <a:bodyPr anchor="t"/>
          <a:p>
            <a:pPr>
              <a:lnSpc>
                <a:spcPct val="80000"/>
              </a:lnSpc>
            </a:pPr>
            <a:r>
              <a:rPr lang="zh-CN" altLang="en-US" sz="2400">
                <a:latin typeface="楷体" panose="02010609060101010101" pitchFamily="49" charset="-122"/>
                <a:ea typeface="楷体" panose="02010609060101010101" pitchFamily="49" charset="-122"/>
                <a:hlinkClick r:id="rId1"/>
              </a:rPr>
              <a:t>中国共产党</a:t>
            </a:r>
            <a:r>
              <a:rPr lang="zh-CN" altLang="en-US" sz="2400">
                <a:latin typeface="楷体" panose="02010609060101010101" pitchFamily="49" charset="-122"/>
                <a:ea typeface="楷体" panose="02010609060101010101" pitchFamily="49" charset="-122"/>
              </a:rPr>
              <a:t>早期的成立无论在</a:t>
            </a:r>
            <a:r>
              <a:rPr lang="zh-CN" altLang="en-US" sz="2400">
                <a:solidFill>
                  <a:srgbClr val="FF0000"/>
                </a:solidFill>
                <a:latin typeface="楷体" panose="02010609060101010101" pitchFamily="49" charset="-122"/>
                <a:ea typeface="楷体" panose="02010609060101010101" pitchFamily="49" charset="-122"/>
              </a:rPr>
              <a:t>物质援助，</a:t>
            </a:r>
            <a:r>
              <a:rPr lang="zh-CN" altLang="en-US" sz="2400">
                <a:solidFill>
                  <a:srgbClr val="FF0000"/>
                </a:solidFill>
                <a:latin typeface="楷体" panose="02010609060101010101" pitchFamily="49" charset="-122"/>
                <a:ea typeface="楷体" panose="02010609060101010101" pitchFamily="49" charset="-122"/>
                <a:hlinkClick r:id="rId2"/>
              </a:rPr>
              <a:t>理论</a:t>
            </a:r>
            <a:r>
              <a:rPr lang="zh-CN" altLang="en-US" sz="2400">
                <a:solidFill>
                  <a:srgbClr val="FF0000"/>
                </a:solidFill>
                <a:latin typeface="楷体" panose="02010609060101010101" pitchFamily="49" charset="-122"/>
                <a:ea typeface="楷体" panose="02010609060101010101" pitchFamily="49" charset="-122"/>
              </a:rPr>
              <a:t>指导</a:t>
            </a:r>
            <a:r>
              <a:rPr lang="zh-CN" altLang="en-US" sz="2400">
                <a:latin typeface="楷体" panose="02010609060101010101" pitchFamily="49" charset="-122"/>
                <a:ea typeface="楷体" panose="02010609060101010101" pitchFamily="49" charset="-122"/>
              </a:rPr>
              <a:t>等方面都是与共产国际的帮助是分不开的，虽然共产国际在其中的指导思想和方法上也</a:t>
            </a:r>
            <a:r>
              <a:rPr lang="zh-CN" altLang="en-US" sz="2400">
                <a:solidFill>
                  <a:srgbClr val="FF0000"/>
                </a:solidFill>
                <a:latin typeface="楷体" panose="02010609060101010101" pitchFamily="49" charset="-122"/>
                <a:ea typeface="楷体" panose="02010609060101010101" pitchFamily="49" charset="-122"/>
              </a:rPr>
              <a:t>犯下了不少的</a:t>
            </a:r>
            <a:r>
              <a:rPr lang="zh-CN" altLang="en-US" sz="2400">
                <a:solidFill>
                  <a:srgbClr val="FF0000"/>
                </a:solidFill>
                <a:latin typeface="楷体" panose="02010609060101010101" pitchFamily="49" charset="-122"/>
                <a:ea typeface="楷体" panose="02010609060101010101" pitchFamily="49" charset="-122"/>
                <a:hlinkClick r:id="rId3"/>
              </a:rPr>
              <a:t>错误</a:t>
            </a:r>
            <a:r>
              <a:rPr lang="zh-CN" altLang="en-US" sz="2400">
                <a:latin typeface="楷体" panose="02010609060101010101" pitchFamily="49" charset="-122"/>
                <a:ea typeface="楷体" panose="02010609060101010101" pitchFamily="49" charset="-122"/>
              </a:rPr>
              <a:t>，但是从一定程度上可以说，</a:t>
            </a:r>
            <a:r>
              <a:rPr lang="zh-CN" altLang="en-US" sz="2400" b="1">
                <a:latin typeface="楷体" panose="02010609060101010101" pitchFamily="49" charset="-122"/>
                <a:ea typeface="楷体" panose="02010609060101010101" pitchFamily="49" charset="-122"/>
              </a:rPr>
              <a:t>如果没有共产国际的帮助，中共的成立是不会如此之迅速的，也不会是那么顺利的。</a:t>
            </a:r>
            <a:br>
              <a:rPr lang="zh-CN" altLang="en-US" sz="2400" b="1">
                <a:latin typeface="楷体" panose="02010609060101010101" pitchFamily="49" charset="-122"/>
                <a:ea typeface="楷体" panose="02010609060101010101" pitchFamily="49" charset="-122"/>
              </a:rPr>
            </a:br>
            <a:r>
              <a:rPr lang="en-US" altLang="zh-CN" sz="2400" b="1">
                <a:latin typeface="楷体" panose="02010609060101010101" pitchFamily="49" charset="-122"/>
                <a:ea typeface="楷体" panose="02010609060101010101" pitchFamily="49" charset="-122"/>
              </a:rPr>
              <a:t>(</a:t>
            </a:r>
            <a:r>
              <a:rPr lang="zh-CN" altLang="en-US" sz="2400" b="1"/>
              <a:t>如</a:t>
            </a:r>
            <a:r>
              <a:rPr lang="en-US" altLang="zh-CN" sz="2400" b="1"/>
              <a:t>)</a:t>
            </a:r>
            <a:r>
              <a:rPr lang="zh-CN" altLang="en-US" sz="2400" b="1">
                <a:latin typeface="楷体" panose="02010609060101010101" pitchFamily="49" charset="-122"/>
                <a:ea typeface="楷体" panose="02010609060101010101" pitchFamily="49" charset="-122"/>
              </a:rPr>
              <a:t>帮助组建宣传</a:t>
            </a:r>
            <a:r>
              <a:rPr lang="zh-CN" altLang="en-US" sz="2400" b="1">
                <a:latin typeface="楷体" panose="02010609060101010101" pitchFamily="49" charset="-122"/>
                <a:ea typeface="楷体" panose="02010609060101010101" pitchFamily="49" charset="-122"/>
                <a:hlinkClick r:id="rId4"/>
              </a:rPr>
              <a:t>马克思主义</a:t>
            </a:r>
            <a:r>
              <a:rPr lang="zh-CN" altLang="en-US" sz="2400" b="1">
                <a:latin typeface="楷体" panose="02010609060101010101" pitchFamily="49" charset="-122"/>
                <a:ea typeface="楷体" panose="02010609060101010101" pitchFamily="49" charset="-122"/>
              </a:rPr>
              <a:t>的</a:t>
            </a:r>
            <a:r>
              <a:rPr lang="zh-CN" altLang="en-US" sz="2400" b="1">
                <a:latin typeface="楷体" panose="02010609060101010101" pitchFamily="49" charset="-122"/>
                <a:ea typeface="楷体" panose="02010609060101010101" pitchFamily="49" charset="-122"/>
                <a:hlinkClick r:id="rId5"/>
              </a:rPr>
              <a:t>团体</a:t>
            </a:r>
            <a:r>
              <a:rPr lang="zh-CN" altLang="en-US" sz="2400" b="1">
                <a:latin typeface="楷体" panose="02010609060101010101" pitchFamily="49" charset="-122"/>
                <a:ea typeface="楷体" panose="02010609060101010101" pitchFamily="49" charset="-122"/>
              </a:rPr>
              <a:t>和</a:t>
            </a:r>
            <a:r>
              <a:rPr lang="zh-CN" altLang="en-US" sz="2400" b="1">
                <a:latin typeface="楷体" panose="02010609060101010101" pitchFamily="49" charset="-122"/>
                <a:ea typeface="楷体" panose="02010609060101010101" pitchFamily="49" charset="-122"/>
                <a:hlinkClick r:id="rId6"/>
              </a:rPr>
              <a:t>组织</a:t>
            </a:r>
            <a:r>
              <a:rPr lang="zh-CN" altLang="en-US" sz="2400" b="1">
                <a:latin typeface="楷体" panose="02010609060101010101" pitchFamily="49" charset="-122"/>
                <a:ea typeface="楷体" panose="02010609060101010101" pitchFamily="49" charset="-122"/>
              </a:rPr>
              <a:t>，为中共建立奠定舆论基础</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推动中国工人运动，为中共建立奠定阶级基础 </a:t>
            </a:r>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指导创建</a:t>
            </a:r>
            <a:r>
              <a:rPr lang="zh-CN" altLang="en-US" sz="2400" b="1">
                <a:latin typeface="楷体" panose="02010609060101010101" pitchFamily="49" charset="-122"/>
                <a:ea typeface="楷体" panose="02010609060101010101" pitchFamily="49" charset="-122"/>
                <a:hlinkClick r:id="rId7"/>
              </a:rPr>
              <a:t>共产主义小组</a:t>
            </a:r>
            <a:r>
              <a:rPr lang="zh-CN" altLang="en-US" sz="2400" b="1">
                <a:latin typeface="楷体" panose="02010609060101010101" pitchFamily="49" charset="-122"/>
                <a:ea typeface="楷体" panose="02010609060101010101" pitchFamily="49" charset="-122"/>
              </a:rPr>
              <a:t>，为中共建立奠定组织基础</a:t>
            </a:r>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对“一大”的经济援助和理论的指导</a:t>
            </a:r>
            <a:endParaRPr lang="zh-CN" altLang="en-US" sz="2400" b="1">
              <a:latin typeface="楷体" panose="02010609060101010101" pitchFamily="49" charset="-122"/>
              <a:ea typeface="楷体" panose="02010609060101010101" pitchFamily="49" charset="-122"/>
            </a:endParaRPr>
          </a:p>
          <a:p>
            <a:pPr>
              <a:lnSpc>
                <a:spcPct val="80000"/>
              </a:lnSpc>
            </a:pP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从中共“一大”召开以后陈独秀给共产国际的报告中也可以清楚地看到：“自</a:t>
            </a:r>
            <a:r>
              <a:rPr lang="en-US" altLang="zh-CN" sz="2000" b="1">
                <a:latin typeface="楷体" panose="02010609060101010101" pitchFamily="49" charset="-122"/>
                <a:ea typeface="楷体" panose="02010609060101010101" pitchFamily="49" charset="-122"/>
              </a:rPr>
              <a:t>1921</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10</a:t>
            </a:r>
            <a:r>
              <a:rPr lang="zh-CN" altLang="en-US" sz="2000" b="1">
                <a:latin typeface="楷体" panose="02010609060101010101" pitchFamily="49" charset="-122"/>
                <a:ea typeface="楷体" panose="02010609060101010101" pitchFamily="49" charset="-122"/>
              </a:rPr>
              <a:t>也起至</a:t>
            </a:r>
            <a:r>
              <a:rPr lang="en-US" altLang="zh-CN" sz="2000" b="1">
                <a:latin typeface="楷体" panose="02010609060101010101" pitchFamily="49" charset="-122"/>
                <a:ea typeface="楷体" panose="02010609060101010101" pitchFamily="49" charset="-122"/>
                <a:hlinkClick r:id="rId8"/>
              </a:rPr>
              <a:t>1922</a:t>
            </a:r>
            <a:r>
              <a:rPr lang="zh-CN" altLang="en-US" sz="2000" b="1">
                <a:latin typeface="楷体" panose="02010609060101010101" pitchFamily="49" charset="-122"/>
                <a:ea typeface="楷体" panose="02010609060101010101" pitchFamily="49" charset="-122"/>
                <a:hlinkClick r:id="rId8"/>
              </a:rPr>
              <a:t>年</a:t>
            </a:r>
            <a:r>
              <a:rPr lang="en-US" altLang="zh-CN" sz="2000" b="1">
                <a:latin typeface="楷体" panose="02010609060101010101" pitchFamily="49" charset="-122"/>
                <a:ea typeface="楷体" panose="02010609060101010101" pitchFamily="49" charset="-122"/>
              </a:rPr>
              <a:t>6</a:t>
            </a:r>
            <a:r>
              <a:rPr lang="zh-CN" altLang="en-US" sz="2000" b="1">
                <a:latin typeface="楷体" panose="02010609060101010101" pitchFamily="49" charset="-122"/>
                <a:ea typeface="楷体" panose="02010609060101010101" pitchFamily="49" charset="-122"/>
              </a:rPr>
              <a:t>月止，由</a:t>
            </a:r>
            <a:r>
              <a:rPr lang="zh-CN" altLang="en-US" sz="2000" b="1">
                <a:latin typeface="楷体" panose="02010609060101010101" pitchFamily="49" charset="-122"/>
                <a:ea typeface="楷体" panose="02010609060101010101" pitchFamily="49" charset="-122"/>
                <a:hlinkClick r:id="rId9"/>
              </a:rPr>
              <a:t>中央机关</a:t>
            </a:r>
            <a:r>
              <a:rPr lang="zh-CN" altLang="en-US" sz="2000" b="1">
                <a:latin typeface="楷体" panose="02010609060101010101" pitchFamily="49" charset="-122"/>
                <a:ea typeface="楷体" panose="02010609060101010101" pitchFamily="49" charset="-122"/>
              </a:rPr>
              <a:t>支出</a:t>
            </a:r>
            <a:r>
              <a:rPr lang="en-US" altLang="zh-CN" sz="2000" b="1">
                <a:latin typeface="楷体" panose="02010609060101010101" pitchFamily="49" charset="-122"/>
                <a:ea typeface="楷体" panose="02010609060101010101" pitchFamily="49" charset="-122"/>
              </a:rPr>
              <a:t>17655</a:t>
            </a:r>
            <a:r>
              <a:rPr lang="zh-CN" altLang="en-US" sz="2000" b="1">
                <a:latin typeface="楷体" panose="02010609060101010101" pitchFamily="49" charset="-122"/>
                <a:ea typeface="楷体" panose="02010609060101010101" pitchFamily="49" charset="-122"/>
              </a:rPr>
              <a:t>元，收入计国际协款</a:t>
            </a:r>
            <a:r>
              <a:rPr lang="en-US" altLang="zh-CN" sz="2000" b="1">
                <a:latin typeface="楷体" panose="02010609060101010101" pitchFamily="49" charset="-122"/>
                <a:ea typeface="楷体" panose="02010609060101010101" pitchFamily="49" charset="-122"/>
              </a:rPr>
              <a:t>16655</a:t>
            </a:r>
            <a:r>
              <a:rPr lang="zh-CN" altLang="en-US" sz="2000" b="1">
                <a:latin typeface="楷体" panose="02010609060101010101" pitchFamily="49" charset="-122"/>
                <a:ea typeface="楷体" panose="02010609060101010101" pitchFamily="49" charset="-122"/>
              </a:rPr>
              <a:t>元，自行募捐</a:t>
            </a:r>
            <a:r>
              <a:rPr lang="en-US" altLang="zh-CN" sz="2000" b="1">
                <a:latin typeface="楷体" panose="02010609060101010101" pitchFamily="49" charset="-122"/>
                <a:ea typeface="楷体" panose="02010609060101010101" pitchFamily="49" charset="-122"/>
              </a:rPr>
              <a:t>1000</a:t>
            </a:r>
            <a:r>
              <a:rPr lang="zh-CN" altLang="en-US" sz="2000" b="1">
                <a:latin typeface="楷体" panose="02010609060101010101" pitchFamily="49" charset="-122"/>
                <a:ea typeface="楷体" panose="02010609060101010101" pitchFamily="49" charset="-122"/>
              </a:rPr>
              <a:t>元。所以我看党的经费，几乎完全是从共产国际领的。”</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中共“一大”通过的</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中国共产党第一个纲领</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，严格规定了</a:t>
            </a:r>
            <a:r>
              <a:rPr lang="zh-CN" altLang="en-US" sz="2000" b="1">
                <a:latin typeface="楷体" panose="02010609060101010101" pitchFamily="49" charset="-122"/>
                <a:ea typeface="楷体" panose="02010609060101010101" pitchFamily="49" charset="-122"/>
                <a:hlinkClick r:id="rId10"/>
              </a:rPr>
              <a:t>党员</a:t>
            </a:r>
            <a:r>
              <a:rPr lang="zh-CN" altLang="en-US" sz="2000" b="1">
                <a:latin typeface="楷体" panose="02010609060101010101" pitchFamily="49" charset="-122"/>
                <a:ea typeface="楷体" panose="02010609060101010101" pitchFamily="49" charset="-122"/>
              </a:rPr>
              <a:t>条件、入党手续、</a:t>
            </a:r>
            <a:r>
              <a:rPr lang="zh-CN" altLang="en-US" sz="2000" b="1">
                <a:latin typeface="楷体" panose="02010609060101010101" pitchFamily="49" charset="-122"/>
                <a:ea typeface="楷体" panose="02010609060101010101" pitchFamily="49" charset="-122"/>
                <a:hlinkClick r:id="rId11"/>
              </a:rPr>
              <a:t>民主集中制</a:t>
            </a:r>
            <a:r>
              <a:rPr lang="zh-CN" altLang="en-US" sz="2000" b="1">
                <a:latin typeface="楷体" panose="02010609060101010101" pitchFamily="49" charset="-122"/>
                <a:ea typeface="楷体" panose="02010609060101010101" pitchFamily="49" charset="-122"/>
              </a:rPr>
              <a:t>的</a:t>
            </a:r>
            <a:r>
              <a:rPr lang="zh-CN" altLang="en-US" sz="2000" b="1">
                <a:latin typeface="楷体" panose="02010609060101010101" pitchFamily="49" charset="-122"/>
                <a:ea typeface="楷体" panose="02010609060101010101" pitchFamily="49" charset="-122"/>
                <a:hlinkClick r:id="rId12"/>
              </a:rPr>
              <a:t>组织原则</a:t>
            </a:r>
            <a:r>
              <a:rPr lang="zh-CN" altLang="en-US" sz="2000" b="1">
                <a:latin typeface="楷体" panose="02010609060101010101" pitchFamily="49" charset="-122"/>
                <a:ea typeface="楷体" panose="02010609060101010101" pitchFamily="49" charset="-122"/>
              </a:rPr>
              <a:t>、严密的组织和严格的</a:t>
            </a:r>
            <a:r>
              <a:rPr lang="zh-CN" altLang="en-US" sz="2000" b="1">
                <a:latin typeface="楷体" panose="02010609060101010101" pitchFamily="49" charset="-122"/>
                <a:ea typeface="楷体" panose="02010609060101010101" pitchFamily="49" charset="-122"/>
                <a:hlinkClick r:id="rId13"/>
              </a:rPr>
              <a:t>纪律</a:t>
            </a:r>
            <a:r>
              <a:rPr lang="zh-CN" altLang="en-US" sz="2000" b="1">
                <a:latin typeface="楷体" panose="02010609060101010101" pitchFamily="49" charset="-122"/>
                <a:ea typeface="楷体" panose="02010609060101010101" pitchFamily="49" charset="-122"/>
              </a:rPr>
              <a:t>。这就是由在共产国际“二大”上列宁起草的</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加入共产国际的条件</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一言影响。值得一提的是，在“一大”期间，具有长期秘密工作经验的国际代表马林机警地识破了</a:t>
            </a:r>
            <a:r>
              <a:rPr lang="zh-CN" altLang="en-US" sz="2000" b="1">
                <a:latin typeface="楷体" panose="02010609060101010101" pitchFamily="49" charset="-122"/>
                <a:ea typeface="楷体" panose="02010609060101010101" pitchFamily="49" charset="-122"/>
                <a:hlinkClick r:id="rId14"/>
              </a:rPr>
              <a:t>特务</a:t>
            </a:r>
            <a:r>
              <a:rPr lang="zh-CN" altLang="en-US" sz="2000" b="1">
                <a:latin typeface="楷体" panose="02010609060101010101" pitchFamily="49" charset="-122"/>
                <a:ea typeface="楷体" panose="02010609060101010101" pitchFamily="49" charset="-122"/>
              </a:rPr>
              <a:t>的侦探行动，并将</a:t>
            </a:r>
            <a:r>
              <a:rPr lang="zh-CN" altLang="en-US" sz="2000" b="1">
                <a:latin typeface="楷体" panose="02010609060101010101" pitchFamily="49" charset="-122"/>
                <a:ea typeface="楷体" panose="02010609060101010101" pitchFamily="49" charset="-122"/>
                <a:hlinkClick r:id="rId15"/>
              </a:rPr>
              <a:t>大会</a:t>
            </a:r>
            <a:r>
              <a:rPr lang="zh-CN" altLang="en-US" sz="2000" b="1">
                <a:latin typeface="楷体" panose="02010609060101010101" pitchFamily="49" charset="-122"/>
                <a:ea typeface="楷体" panose="02010609060101010101" pitchFamily="49" charset="-122"/>
              </a:rPr>
              <a:t>地点从上海法租界移至</a:t>
            </a:r>
            <a:r>
              <a:rPr lang="zh-CN" altLang="en-US" sz="2000" b="1">
                <a:latin typeface="楷体" panose="02010609060101010101" pitchFamily="49" charset="-122"/>
                <a:ea typeface="楷体" panose="02010609060101010101" pitchFamily="49" charset="-122"/>
                <a:hlinkClick r:id="rId16"/>
              </a:rPr>
              <a:t>浙江</a:t>
            </a:r>
            <a:r>
              <a:rPr lang="zh-CN" altLang="en-US" sz="2000" b="1">
                <a:latin typeface="楷体" panose="02010609060101010101" pitchFamily="49" charset="-122"/>
                <a:ea typeface="楷体" panose="02010609060101010101" pitchFamily="49" charset="-122"/>
              </a:rPr>
              <a:t>嘉兴秘密举行，而使</a:t>
            </a:r>
            <a:r>
              <a:rPr lang="zh-CN" altLang="en-US" sz="2000" b="1">
                <a:latin typeface="楷体" panose="02010609060101010101" pitchFamily="49" charset="-122"/>
                <a:ea typeface="楷体" panose="02010609060101010101" pitchFamily="49" charset="-122"/>
                <a:hlinkClick r:id="rId17"/>
              </a:rPr>
              <a:t>中国共产党第一次代表大会</a:t>
            </a:r>
            <a:r>
              <a:rPr lang="zh-CN" altLang="en-US" sz="2000" b="1">
                <a:latin typeface="楷体" panose="02010609060101010101" pitchFamily="49" charset="-122"/>
                <a:ea typeface="楷体" panose="02010609060101010101" pitchFamily="49" charset="-122"/>
              </a:rPr>
              <a:t>在</a:t>
            </a:r>
            <a:r>
              <a:rPr lang="en-US" altLang="zh-CN" sz="2000" b="1">
                <a:latin typeface="楷体" panose="02010609060101010101" pitchFamily="49" charset="-122"/>
                <a:ea typeface="楷体" panose="02010609060101010101" pitchFamily="49" charset="-122"/>
              </a:rPr>
              <a:t>1921</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hlinkClick r:id="rId18"/>
              </a:rPr>
              <a:t>7</a:t>
            </a:r>
            <a:r>
              <a:rPr lang="zh-CN" altLang="en-US" sz="2000" b="1">
                <a:latin typeface="楷体" panose="02010609060101010101" pitchFamily="49" charset="-122"/>
                <a:ea typeface="楷体" panose="02010609060101010101" pitchFamily="49" charset="-122"/>
                <a:hlinkClick r:id="rId18"/>
              </a:rPr>
              <a:t>月</a:t>
            </a:r>
            <a:r>
              <a:rPr lang="en-US" altLang="zh-CN" sz="2000" b="1">
                <a:latin typeface="楷体" panose="02010609060101010101" pitchFamily="49" charset="-122"/>
                <a:ea typeface="楷体" panose="02010609060101010101" pitchFamily="49" charset="-122"/>
                <a:hlinkClick r:id="rId18"/>
              </a:rPr>
              <a:t>23</a:t>
            </a:r>
            <a:r>
              <a:rPr lang="zh-CN" altLang="en-US" sz="2000" b="1">
                <a:latin typeface="楷体" panose="02010609060101010101" pitchFamily="49" charset="-122"/>
                <a:ea typeface="楷体" panose="02010609060101010101" pitchFamily="49" charset="-122"/>
                <a:hlinkClick r:id="rId18"/>
              </a:rPr>
              <a:t>日</a:t>
            </a:r>
            <a:r>
              <a:rPr lang="zh-CN" altLang="en-US" sz="2000" b="1">
                <a:latin typeface="楷体" panose="02010609060101010101" pitchFamily="49" charset="-122"/>
                <a:ea typeface="楷体" panose="02010609060101010101" pitchFamily="49" charset="-122"/>
              </a:rPr>
              <a:t>至</a:t>
            </a:r>
            <a:r>
              <a:rPr lang="en-US" altLang="zh-CN" sz="2000" b="1">
                <a:latin typeface="楷体" panose="02010609060101010101" pitchFamily="49" charset="-122"/>
                <a:ea typeface="楷体" panose="02010609060101010101" pitchFamily="49" charset="-122"/>
              </a:rPr>
              <a:t>31</a:t>
            </a:r>
            <a:r>
              <a:rPr lang="zh-CN" altLang="en-US" sz="2000" b="1">
                <a:latin typeface="楷体" panose="02010609060101010101" pitchFamily="49" charset="-122"/>
                <a:ea typeface="楷体" panose="02010609060101010101" pitchFamily="49" charset="-122"/>
              </a:rPr>
              <a:t>日期间得以成功召开。这表明中国共产党早期组织创建工作圆满结束，宣告了中国共产党的正式成立。从此，这把由共产国际帮助举起的</a:t>
            </a:r>
            <a:r>
              <a:rPr lang="zh-CN" altLang="en-US" sz="2000" b="1">
                <a:latin typeface="楷体" panose="02010609060101010101" pitchFamily="49" charset="-122"/>
                <a:ea typeface="楷体" panose="02010609060101010101" pitchFamily="49" charset="-122"/>
                <a:hlinkClick r:id="rId19"/>
              </a:rPr>
              <a:t>火炬</a:t>
            </a:r>
            <a:r>
              <a:rPr lang="zh-CN" altLang="en-US" sz="2000" b="1">
                <a:latin typeface="楷体" panose="02010609060101010101" pitchFamily="49" charset="-122"/>
                <a:ea typeface="楷体" panose="02010609060101010101" pitchFamily="49" charset="-122"/>
              </a:rPr>
              <a:t>，照亮了</a:t>
            </a:r>
            <a:r>
              <a:rPr lang="zh-CN" altLang="en-US" sz="2000" b="1">
                <a:latin typeface="楷体" panose="02010609060101010101" pitchFamily="49" charset="-122"/>
                <a:ea typeface="楷体" panose="02010609060101010101" pitchFamily="49" charset="-122"/>
                <a:hlinkClick r:id="rId20"/>
              </a:rPr>
              <a:t>中国人民</a:t>
            </a:r>
            <a:r>
              <a:rPr lang="zh-CN" altLang="en-US" sz="2000" b="1">
                <a:latin typeface="楷体" panose="02010609060101010101" pitchFamily="49" charset="-122"/>
                <a:ea typeface="楷体" panose="02010609060101010101" pitchFamily="49" charset="-122"/>
              </a:rPr>
              <a:t>从黑暗走向光明之路。  </a:t>
            </a:r>
            <a:endParaRPr lang="en-US" altLang="zh-CN" sz="2000" b="1">
              <a:latin typeface="楷体" panose="02010609060101010101" pitchFamily="49" charset="-122"/>
              <a:ea typeface="楷体" panose="02010609060101010101" pitchFamily="49" charset="-122"/>
            </a:endParaRPr>
          </a:p>
        </p:txBody>
      </p:sp>
    </p:spTree>
  </p:cSld>
  <p:clrMapOvr>
    <a:masterClrMapping/>
  </p:clrMapOvr>
  <p:transition>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sz="2800" b="1" dirty="0" smtClean="0"/>
              <a:t>毛泽东的突破</a:t>
            </a:r>
            <a:r>
              <a:rPr lang="en-US" altLang="zh-CN" sz="2800" b="1" dirty="0" smtClean="0"/>
              <a:t>—</a:t>
            </a:r>
            <a:r>
              <a:rPr lang="zh-CN" altLang="en-US" sz="2800" b="1" dirty="0" smtClean="0"/>
              <a:t>农民问题</a:t>
            </a:r>
            <a:r>
              <a:rPr lang="en-US" altLang="zh-CN" dirty="0" smtClean="0"/>
              <a:t>:“</a:t>
            </a:r>
            <a:r>
              <a:rPr lang="zh-CN" altLang="en-US" sz="2400" dirty="0" smtClean="0">
                <a:latin typeface="华文楷体" panose="02010600040101010101" pitchFamily="2" charset="-122"/>
                <a:ea typeface="华文楷体" panose="02010600040101010101" pitchFamily="2" charset="-122"/>
              </a:rPr>
              <a:t>任何革命农民问题都是最重要的。</a:t>
            </a:r>
            <a:r>
              <a:rPr lang="en-US" altLang="zh-CN" dirty="0" smtClean="0"/>
              <a:t>”</a:t>
            </a:r>
            <a:endParaRPr lang="en-US" altLang="zh-CN" dirty="0" smtClean="0"/>
          </a:p>
          <a:p>
            <a:pPr>
              <a:buNone/>
            </a:pPr>
            <a:r>
              <a:rPr lang="zh-CN" altLang="en-US" sz="2800" dirty="0" smtClean="0"/>
              <a:t>农村包围城市</a:t>
            </a:r>
            <a:r>
              <a:rPr lang="en-US" altLang="zh-CN" sz="2800" dirty="0" smtClean="0"/>
              <a:t>,</a:t>
            </a:r>
            <a:r>
              <a:rPr lang="zh-CN" altLang="en-US" sz="2800" dirty="0" smtClean="0"/>
              <a:t>打土豪分田地</a:t>
            </a:r>
            <a:r>
              <a:rPr lang="en-US" altLang="zh-CN" sz="2800" dirty="0" smtClean="0"/>
              <a:t>,</a:t>
            </a:r>
            <a:r>
              <a:rPr lang="zh-CN" altLang="en-US" sz="2800" dirty="0" smtClean="0"/>
              <a:t>党指挥枪</a:t>
            </a:r>
            <a:r>
              <a:rPr lang="en-US" altLang="zh-CN" sz="2800" dirty="0" smtClean="0"/>
              <a:t>,</a:t>
            </a:r>
            <a:r>
              <a:rPr lang="zh-CN" altLang="en-US" sz="2800" dirty="0" smtClean="0"/>
              <a:t>游击战</a:t>
            </a:r>
            <a:endParaRPr lang="en-US" altLang="zh-CN" sz="2800" dirty="0" smtClean="0"/>
          </a:p>
          <a:p>
            <a:pPr>
              <a:buNone/>
            </a:pPr>
            <a:r>
              <a:rPr lang="zh-CN" altLang="en-US" sz="2400" dirty="0" smtClean="0"/>
              <a:t>毛泽东（</a:t>
            </a:r>
            <a:r>
              <a:rPr lang="en-US" altLang="zh-CN" sz="2400" dirty="0" smtClean="0"/>
              <a:t>1935</a:t>
            </a:r>
            <a:r>
              <a:rPr lang="zh-CN" altLang="en-US" sz="2400" dirty="0" smtClean="0"/>
              <a:t>）</a:t>
            </a:r>
            <a:r>
              <a:rPr lang="en-US" altLang="zh-CN" dirty="0" smtClean="0"/>
              <a:t>:“</a:t>
            </a:r>
            <a:r>
              <a:rPr lang="zh-CN" altLang="en-US" sz="2400" dirty="0" smtClean="0">
                <a:latin typeface="华文楷体" panose="02010600040101010101" pitchFamily="2" charset="-122"/>
                <a:ea typeface="华文楷体" panose="02010600040101010101" pitchFamily="2" charset="-122"/>
              </a:rPr>
              <a:t>你还是娃娃</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你懂得什么？在这个时候，直接跟敌人硬顶不得，绕点圈子，多走弯路，这是必要的。</a:t>
            </a:r>
            <a:r>
              <a:rPr lang="en-US" altLang="zh-CN" dirty="0" smtClean="0"/>
              <a:t>”</a:t>
            </a:r>
            <a:endParaRPr lang="en-US" altLang="zh-CN" dirty="0" smtClean="0"/>
          </a:p>
          <a:p>
            <a:pPr>
              <a:buNone/>
            </a:pPr>
            <a:endParaRPr lang="en-US" altLang="zh-CN" sz="2400" dirty="0" smtClean="0"/>
          </a:p>
          <a:p>
            <a:pPr>
              <a:buNone/>
            </a:pPr>
            <a:r>
              <a:rPr lang="zh-CN" altLang="en-US" sz="2400" dirty="0" smtClean="0"/>
              <a:t>张国焘：“</a:t>
            </a:r>
            <a:r>
              <a:rPr lang="zh-CN" altLang="en-US" sz="2400" dirty="0" smtClean="0">
                <a:latin typeface="华文楷体" panose="02010600040101010101" pitchFamily="2" charset="-122"/>
                <a:ea typeface="华文楷体" panose="02010600040101010101" pitchFamily="2" charset="-122"/>
              </a:rPr>
              <a:t>他的常识相当丰富，但对马克思主义的了解并不比王尽美，邓恩铭等高明多少，但他十分注意听取别人发言”</a:t>
            </a:r>
            <a:r>
              <a:rPr lang="en-US" altLang="zh-CN" sz="2400" dirty="0" smtClean="0">
                <a:latin typeface="华文楷体" panose="02010600040101010101" pitchFamily="2" charset="-122"/>
                <a:ea typeface="华文楷体" panose="02010600040101010101" pitchFamily="2" charset="-122"/>
              </a:rPr>
              <a:t>   </a:t>
            </a:r>
            <a:endParaRPr lang="en-US" altLang="zh-CN" sz="2400" dirty="0" smtClean="0">
              <a:latin typeface="华文楷体" panose="02010600040101010101" pitchFamily="2" charset="-122"/>
              <a:ea typeface="华文楷体" panose="02010600040101010101" pitchFamily="2" charset="-122"/>
            </a:endParaRPr>
          </a:p>
          <a:p>
            <a:pPr>
              <a:buNone/>
            </a:pPr>
            <a:endParaRPr lang="en-US" altLang="zh-CN" sz="2400" dirty="0" smtClean="0"/>
          </a:p>
          <a:p>
            <a:pPr>
              <a:buNone/>
            </a:pPr>
            <a:r>
              <a:rPr lang="zh-CN" altLang="en-US" sz="2400" dirty="0" smtClean="0"/>
              <a:t>张国焘</a:t>
            </a:r>
            <a:r>
              <a:rPr lang="en-US" altLang="zh-CN" dirty="0" smtClean="0"/>
              <a:t>:“</a:t>
            </a:r>
            <a:r>
              <a:rPr lang="zh-CN" altLang="en-US" sz="2400" dirty="0" smtClean="0">
                <a:latin typeface="华文楷体" panose="02010600040101010101" pitchFamily="2" charset="-122"/>
                <a:ea typeface="华文楷体" panose="02010600040101010101" pitchFamily="2" charset="-122"/>
              </a:rPr>
              <a:t>脱不了湖南的土气</a:t>
            </a:r>
            <a:r>
              <a:rPr lang="en-US" altLang="zh-CN" sz="2400" b="1"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这种看法是毛泽东这个农家子对中共极大的贡献。</a:t>
            </a:r>
            <a:r>
              <a:rPr lang="en-US" altLang="zh-CN" dirty="0" smtClean="0"/>
              <a:t>”</a:t>
            </a:r>
            <a:endParaRPr lang="en-US" altLang="zh-CN"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sz="2800" b="1" dirty="0" smtClean="0"/>
              <a:t>政治路线的回归</a:t>
            </a:r>
            <a:r>
              <a:rPr lang="en-US" altLang="zh-CN" sz="2800" b="1" dirty="0" smtClean="0"/>
              <a:t>—</a:t>
            </a:r>
            <a:endParaRPr lang="en-US" altLang="zh-CN" sz="2800" b="1" dirty="0" smtClean="0"/>
          </a:p>
          <a:p>
            <a:pPr>
              <a:buNone/>
            </a:pPr>
            <a:endParaRPr lang="en-US" altLang="zh-CN" sz="2400" dirty="0" smtClean="0"/>
          </a:p>
          <a:p>
            <a:pPr>
              <a:buNone/>
            </a:pPr>
            <a:r>
              <a:rPr lang="zh-CN" altLang="en-US" sz="2400" dirty="0" smtClean="0"/>
              <a:t>周恩来</a:t>
            </a:r>
            <a:r>
              <a:rPr lang="zh-CN" altLang="en-US" sz="2400" b="1" dirty="0" smtClean="0"/>
              <a:t>：“</a:t>
            </a:r>
            <a:r>
              <a:rPr lang="zh-CN" altLang="en-US" sz="2400" dirty="0" smtClean="0">
                <a:latin typeface="华文楷体" panose="02010600040101010101" pitchFamily="2" charset="-122"/>
                <a:ea typeface="华文楷体" panose="02010600040101010101" pitchFamily="2" charset="-122"/>
              </a:rPr>
              <a:t>毛主席下决心要做的事，你可以表示反对，但不要轻易反对。有几次，我曾以为毛主席的决策是不对的，表示反对，但过一段时间都证明他的决策是对的，以后我就谨慎了</a:t>
            </a:r>
            <a:r>
              <a:rPr lang="zh-CN" altLang="en-US" dirty="0" smtClean="0">
                <a:latin typeface="华文楷体" panose="02010600040101010101" pitchFamily="2" charset="-122"/>
                <a:ea typeface="华文楷体" panose="02010600040101010101" pitchFamily="2" charset="-122"/>
              </a:rPr>
              <a:t>。</a:t>
            </a:r>
            <a:r>
              <a:rPr lang="zh-CN" altLang="en-US" sz="2400" b="1" dirty="0" smtClean="0"/>
              <a:t>”</a:t>
            </a:r>
            <a:endParaRPr lang="en-US" altLang="zh-CN" sz="2400" b="1" dirty="0" smtClean="0"/>
          </a:p>
          <a:p>
            <a:pPr>
              <a:buNone/>
            </a:pPr>
            <a:endParaRPr lang="en-US" altLang="zh-CN" sz="2400" b="1" dirty="0" smtClean="0"/>
          </a:p>
          <a:p>
            <a:pPr>
              <a:buNone/>
            </a:pPr>
            <a:r>
              <a:rPr lang="zh-CN" altLang="en-US" sz="2400" dirty="0" smtClean="0"/>
              <a:t>共产国际</a:t>
            </a:r>
            <a:r>
              <a:rPr lang="zh-CN" altLang="en-US" sz="2400" b="1" dirty="0" smtClean="0"/>
              <a:t>（</a:t>
            </a:r>
            <a:r>
              <a:rPr lang="en-US" altLang="zh-CN" sz="2400" dirty="0" smtClean="0"/>
              <a:t> 1938 </a:t>
            </a:r>
            <a:r>
              <a:rPr lang="zh-CN" altLang="en-US" sz="2400" b="1" dirty="0" smtClean="0"/>
              <a:t>）：</a:t>
            </a:r>
            <a:endParaRPr lang="en-US" altLang="zh-CN" sz="2400" b="1" dirty="0" smtClean="0"/>
          </a:p>
          <a:p>
            <a:pPr>
              <a:buNone/>
            </a:pPr>
            <a:r>
              <a:rPr lang="zh-CN" altLang="en-US" sz="2400" b="1" dirty="0" smtClean="0"/>
              <a:t>“</a:t>
            </a:r>
            <a:r>
              <a:rPr lang="zh-CN" altLang="en-US" sz="2400" dirty="0" smtClean="0">
                <a:latin typeface="华文楷体" panose="02010600040101010101" pitchFamily="2" charset="-122"/>
                <a:ea typeface="华文楷体" panose="02010600040101010101" pitchFamily="2" charset="-122"/>
              </a:rPr>
              <a:t>中国共产党的政治路线是正确的</a:t>
            </a:r>
            <a:r>
              <a:rPr lang="zh-CN" altLang="en-US" sz="2400" b="1" dirty="0" smtClean="0"/>
              <a:t>。”</a:t>
            </a:r>
            <a:endParaRPr lang="zh-CN" altLang="en-US" sz="2400" b="1" dirty="0" smtClean="0"/>
          </a:p>
          <a:p>
            <a:r>
              <a:rPr lang="zh-CN" altLang="en-US" sz="2400" dirty="0" smtClean="0">
                <a:latin typeface="华文楷体" panose="02010600040101010101" pitchFamily="2" charset="-122"/>
                <a:ea typeface="华文楷体" panose="02010600040101010101" pitchFamily="2" charset="-122"/>
              </a:rPr>
              <a:t>应该支持毛泽东同志为中共领导人，他是在实际斗争中锻炼出来的。其他人如王明，不要在去竞争当领导人</a:t>
            </a: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dirty="0" smtClean="0"/>
              <a:t>包惠僧回忆：</a:t>
            </a:r>
            <a:r>
              <a:rPr lang="zh-CN" altLang="en-US" sz="2800" dirty="0" smtClean="0">
                <a:latin typeface="华文楷体" panose="02010600040101010101" pitchFamily="2" charset="-122"/>
                <a:ea typeface="华文楷体" panose="02010600040101010101" pitchFamily="2" charset="-122"/>
              </a:rPr>
              <a:t>“中国共产党得有今日，是得力于伟大的毛泽东正确领导，毛泽东的功业，从井冈山、十年内乱、二万五千里长征、八年抗战、三年解放战争、统一全中国、土地改革、抗美援朝等事实中说明了，他的学养，从他的</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湖南农民运动考察报告</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实践论</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矛盾论</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新民主主义论</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论人民民主专政</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论持久战</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论联合政府</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等名著及他在各种会议上的报告中说明了。”</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2438" y="764704"/>
            <a:ext cx="8691562" cy="5375275"/>
          </a:xfrm>
        </p:spPr>
        <p:txBody>
          <a:bodyPr/>
          <a:lstStyle/>
          <a:p>
            <a:pPr algn="ctr"/>
            <a:r>
              <a:rPr lang="zh-CN" altLang="en-US" dirty="0" smtClean="0">
                <a:solidFill>
                  <a:srgbClr val="FF0000"/>
                </a:solidFill>
              </a:rPr>
              <a:t>词牌后的格局、意志、思想</a:t>
            </a:r>
            <a:endParaRPr lang="en-US" altLang="zh-CN" dirty="0" smtClean="0">
              <a:solidFill>
                <a:srgbClr val="FF0000"/>
              </a:solidFill>
            </a:endParaRPr>
          </a:p>
          <a:p>
            <a:r>
              <a:rPr lang="zh-CN" altLang="en-US" sz="2800" dirty="0" smtClean="0"/>
              <a:t>辛弃疾</a:t>
            </a:r>
            <a:r>
              <a:rPr lang="en-US" altLang="zh-CN" sz="2800" dirty="0" smtClean="0"/>
              <a:t>《</a:t>
            </a:r>
            <a:r>
              <a:rPr lang="zh-CN" altLang="en-US" sz="2800" dirty="0" smtClean="0"/>
              <a:t>采桑子</a:t>
            </a:r>
            <a:r>
              <a:rPr lang="en-US" altLang="zh-CN" sz="2800" dirty="0" smtClean="0"/>
              <a:t>》              </a:t>
            </a:r>
            <a:r>
              <a:rPr lang="zh-CN" altLang="en-US" sz="2800" dirty="0" smtClean="0"/>
              <a:t>毛泽东</a:t>
            </a:r>
            <a:r>
              <a:rPr lang="en-US" altLang="zh-CN" sz="2800" dirty="0" smtClean="0"/>
              <a:t>《</a:t>
            </a:r>
            <a:r>
              <a:rPr lang="zh-CN" altLang="en-US" sz="2800" dirty="0" smtClean="0"/>
              <a:t>采桑子</a:t>
            </a:r>
            <a:r>
              <a:rPr lang="en-US" altLang="zh-CN" sz="2800" dirty="0" smtClean="0"/>
              <a:t>》</a:t>
            </a:r>
            <a:endParaRPr lang="en-US" altLang="zh-CN" sz="2800" dirty="0" smtClean="0"/>
          </a:p>
          <a:p>
            <a:r>
              <a:rPr lang="zh-CN" altLang="en-US" sz="2800" dirty="0" smtClean="0"/>
              <a:t>少年不识愁滋味 ，             人生易老天难老 ，                </a:t>
            </a:r>
            <a:endParaRPr lang="en-US" altLang="zh-CN" sz="2800" dirty="0" smtClean="0"/>
          </a:p>
          <a:p>
            <a:r>
              <a:rPr lang="zh-CN" altLang="en-US" sz="2800" dirty="0" smtClean="0"/>
              <a:t>独上层楼、独上层楼，       岁岁重阳、今又重阳，</a:t>
            </a:r>
            <a:endParaRPr lang="en-US" altLang="zh-CN" sz="2800" dirty="0" smtClean="0"/>
          </a:p>
          <a:p>
            <a:r>
              <a:rPr lang="zh-CN" altLang="en-US" sz="2800" dirty="0" smtClean="0"/>
              <a:t>为赋新词强说愁。              战地黄花分外香。</a:t>
            </a:r>
            <a:endParaRPr lang="en-US" altLang="zh-CN" sz="2800" dirty="0" smtClean="0"/>
          </a:p>
          <a:p>
            <a:r>
              <a:rPr lang="zh-CN" altLang="en-US" sz="2800" dirty="0" smtClean="0"/>
              <a:t>而今识得愁滋味，              一年一度秋风劲，                      </a:t>
            </a:r>
            <a:endParaRPr lang="en-US" altLang="zh-CN" sz="2800" dirty="0" smtClean="0"/>
          </a:p>
          <a:p>
            <a:r>
              <a:rPr lang="zh-CN" altLang="en-US" sz="2800" dirty="0" smtClean="0"/>
              <a:t>欲说还休、欲说还休，       不似春光、胜似春光，</a:t>
            </a:r>
            <a:endParaRPr lang="en-US" altLang="zh-CN" sz="2800" dirty="0" smtClean="0"/>
          </a:p>
          <a:p>
            <a:r>
              <a:rPr lang="zh-CN" altLang="en-US" sz="2800" dirty="0" smtClean="0"/>
              <a:t>却道天凉好个秋。               寥廓江天万里霜。</a:t>
            </a:r>
            <a:endParaRPr lang="en-US" altLang="zh-CN" sz="2800" dirty="0" smtClean="0"/>
          </a:p>
          <a:p>
            <a:pPr>
              <a:buNone/>
            </a:pPr>
            <a:r>
              <a:rPr lang="zh-CN" altLang="en-US" sz="2800" b="1" dirty="0" smtClean="0">
                <a:solidFill>
                  <a:srgbClr val="0070C0"/>
                </a:solidFill>
              </a:rPr>
              <a:t>一个是秋苦悲离、凄然神伤，一个是豪迈乐观、器宇轩昂</a:t>
            </a:r>
            <a:endParaRPr lang="en-US" altLang="zh-CN" sz="2800" b="1" dirty="0" smtClean="0">
              <a:solidFill>
                <a:srgbClr val="0070C0"/>
              </a:solidFill>
            </a:endParaRPr>
          </a:p>
          <a:p>
            <a:pPr>
              <a:buNone/>
            </a:pPr>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 </a:t>
            </a:r>
            <a:r>
              <a:rPr lang="zh-CN" altLang="en-US" dirty="0" smtClean="0"/>
              <a:t>傅立叶</a:t>
            </a:r>
            <a:r>
              <a:rPr lang="en-US" altLang="zh-CN" dirty="0" smtClean="0"/>
              <a:t>——</a:t>
            </a:r>
            <a:r>
              <a:rPr lang="zh-CN" altLang="en-US" dirty="0" smtClean="0"/>
              <a:t>理想的现实主义文学家</a:t>
            </a:r>
            <a:endParaRPr lang="en-US" altLang="zh-CN" dirty="0" smtClean="0"/>
          </a:p>
          <a:p>
            <a:endParaRPr lang="en-US" altLang="zh-CN" dirty="0" smtClean="0"/>
          </a:p>
          <a:p>
            <a:r>
              <a:rPr lang="zh-CN" altLang="en-US" sz="2800" dirty="0" smtClean="0"/>
              <a:t>讽刺：医生希望人们都患病</a:t>
            </a:r>
            <a:endParaRPr lang="en-US" altLang="zh-CN" sz="2800" dirty="0" smtClean="0"/>
          </a:p>
          <a:p>
            <a:r>
              <a:rPr lang="zh-CN" altLang="en-US" sz="2800" dirty="0" smtClean="0"/>
              <a:t>           律师盼望人人都打官司</a:t>
            </a:r>
            <a:endParaRPr lang="en-US" altLang="zh-CN" sz="2800" dirty="0" smtClean="0"/>
          </a:p>
          <a:p>
            <a:r>
              <a:rPr lang="zh-CN" altLang="en-US" sz="2800" dirty="0" smtClean="0"/>
              <a:t>           建筑师梦想大火灾</a:t>
            </a:r>
            <a:endParaRPr lang="en-US" altLang="zh-CN" sz="2800" dirty="0" smtClean="0"/>
          </a:p>
          <a:p>
            <a:r>
              <a:rPr lang="zh-CN" altLang="en-US" sz="2800" dirty="0" smtClean="0"/>
              <a:t>幻想：阶级融合、会客厅</a:t>
            </a:r>
            <a:endParaRPr lang="en-US" altLang="zh-CN" sz="2800" dirty="0" smtClean="0"/>
          </a:p>
          <a:p>
            <a:r>
              <a:rPr lang="zh-CN" altLang="en-US" sz="2800" dirty="0" smtClean="0"/>
              <a:t>恩格斯评价：到目前为止能够进行这种批判的只有   傅里叶一人</a:t>
            </a:r>
            <a:endParaRPr lang="en-US" altLang="zh-CN" sz="2800" dirty="0" smtClean="0"/>
          </a:p>
          <a:p>
            <a:r>
              <a:rPr lang="en-US" altLang="zh-CN" dirty="0" smtClean="0"/>
              <a:t> </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88640"/>
            <a:ext cx="7599362" cy="864096"/>
          </a:xfrm>
        </p:spPr>
        <p:txBody>
          <a:bodyPr/>
          <a:lstStyle/>
          <a:p>
            <a:r>
              <a:rPr lang="zh-CN" altLang="en-US" dirty="0" smtClean="0"/>
              <a:t>最最最最最最</a:t>
            </a:r>
            <a:endParaRPr lang="zh-CN" altLang="en-US" dirty="0"/>
          </a:p>
        </p:txBody>
      </p:sp>
      <p:sp>
        <p:nvSpPr>
          <p:cNvPr id="3" name="内容占位符 2"/>
          <p:cNvSpPr>
            <a:spLocks noGrp="1"/>
          </p:cNvSpPr>
          <p:nvPr>
            <p:ph idx="1"/>
          </p:nvPr>
        </p:nvSpPr>
        <p:spPr>
          <a:xfrm>
            <a:off x="0" y="404664"/>
            <a:ext cx="8691562" cy="6239371"/>
          </a:xfrm>
        </p:spPr>
        <p:txBody>
          <a:bodyPr/>
          <a:lstStyle/>
          <a:p>
            <a:pPr algn="ctr"/>
            <a:r>
              <a:rPr lang="zh-CN" altLang="en-US" dirty="0" smtClean="0">
                <a:solidFill>
                  <a:srgbClr val="FF0000"/>
                </a:solidFill>
              </a:rPr>
              <a:t>最伟大的精神创业团队</a:t>
            </a:r>
            <a:endParaRPr lang="en-US" altLang="zh-CN" dirty="0" smtClean="0">
              <a:solidFill>
                <a:srgbClr val="FF0000"/>
              </a:solidFill>
            </a:endParaRPr>
          </a:p>
          <a:p>
            <a:r>
              <a:rPr lang="zh-CN" altLang="en-US" dirty="0" smtClean="0"/>
              <a:t>    </a:t>
            </a:r>
            <a:r>
              <a:rPr lang="zh-CN" altLang="en-US" b="1" dirty="0" smtClean="0"/>
              <a:t>曾经</a:t>
            </a:r>
            <a:r>
              <a:rPr lang="zh-CN" altLang="en-US" dirty="0" smtClean="0"/>
              <a:t>：红船精神、井冈山精神、长征精神、延安精神、西柏坡精神、大庆精神、两弹一星精神、改革精神、抗洪抢险精神、</a:t>
            </a:r>
            <a:r>
              <a:rPr lang="en-US" altLang="zh-CN" dirty="0" smtClean="0"/>
              <a:t>(</a:t>
            </a:r>
            <a:r>
              <a:rPr lang="zh-CN" altLang="en-US" b="1" dirty="0" smtClean="0"/>
              <a:t>缺了什么？</a:t>
            </a:r>
            <a:r>
              <a:rPr lang="en-US" altLang="zh-CN" dirty="0" smtClean="0"/>
              <a:t>)</a:t>
            </a:r>
            <a:r>
              <a:rPr lang="zh-CN" altLang="en-US" dirty="0" smtClean="0"/>
              <a:t>塞罕坝精神</a:t>
            </a:r>
            <a:endParaRPr lang="en-US" altLang="zh-CN" dirty="0" smtClean="0"/>
          </a:p>
          <a:p>
            <a:r>
              <a:rPr lang="zh-CN" altLang="en-US" b="1" dirty="0" smtClean="0"/>
              <a:t>    未来：</a:t>
            </a:r>
            <a:r>
              <a:rPr lang="zh-CN" altLang="en-US" dirty="0" smtClean="0"/>
              <a:t>创业难、继续开创更难</a:t>
            </a:r>
            <a:endParaRPr lang="en-US" altLang="zh-CN" dirty="0" smtClean="0"/>
          </a:p>
          <a:p>
            <a:r>
              <a:rPr lang="en-US" altLang="zh-CN" dirty="0" smtClean="0"/>
              <a:t>   </a:t>
            </a:r>
            <a:r>
              <a:rPr lang="zh-CN" altLang="en-US" dirty="0" smtClean="0"/>
              <a:t>“以守成则成难继，因创业兴则业自达”</a:t>
            </a:r>
            <a:endParaRPr lang="en-US" altLang="zh-CN" dirty="0" smtClean="0"/>
          </a:p>
          <a:p>
            <a:endParaRPr lang="en-US" altLang="zh-CN" dirty="0" smtClean="0"/>
          </a:p>
          <a:p>
            <a:endParaRPr lang="en-US" altLang="zh-CN"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ctr"/>
            <a:r>
              <a:rPr lang="en-US" altLang="zh-CN" sz="2800" dirty="0" smtClean="0"/>
              <a:t>    </a:t>
            </a:r>
            <a:r>
              <a:rPr lang="zh-CN" altLang="en-US" sz="2800" dirty="0" smtClean="0"/>
              <a:t>习近平山西考察的“</a:t>
            </a:r>
            <a:r>
              <a:rPr lang="zh-CN" altLang="en-US" sz="2800" b="1" dirty="0" smtClean="0"/>
              <a:t>三个永远</a:t>
            </a:r>
            <a:r>
              <a:rPr lang="zh-CN" altLang="en-US" sz="2800" dirty="0" smtClean="0"/>
              <a:t>”</a:t>
            </a:r>
            <a:endParaRPr lang="en-US" altLang="zh-CN" sz="2800" dirty="0" smtClean="0"/>
          </a:p>
          <a:p>
            <a:r>
              <a:rPr lang="en-US" altLang="zh-CN" sz="2800" dirty="0" smtClean="0"/>
              <a:t>    </a:t>
            </a:r>
            <a:r>
              <a:rPr lang="zh-CN" altLang="en-US" sz="2800" dirty="0" smtClean="0"/>
              <a:t>永远铭记先烈、先辈（绝不能允许数祖忘典）</a:t>
            </a:r>
            <a:endParaRPr lang="en-US" altLang="zh-CN" sz="2800" dirty="0" smtClean="0"/>
          </a:p>
          <a:p>
            <a:r>
              <a:rPr lang="en-US" altLang="zh-CN" sz="2800" dirty="0" smtClean="0"/>
              <a:t>    </a:t>
            </a:r>
            <a:r>
              <a:rPr lang="zh-CN" altLang="en-US" sz="2800" dirty="0" smtClean="0"/>
              <a:t>永远保持奋斗精神（战胜一切艰难险阻的不二法宝）</a:t>
            </a:r>
            <a:endParaRPr lang="en-US" altLang="zh-CN" sz="2800" dirty="0" smtClean="0"/>
          </a:p>
          <a:p>
            <a:r>
              <a:rPr lang="en-US" altLang="zh-CN" sz="2800" dirty="0" smtClean="0"/>
              <a:t>    </a:t>
            </a:r>
            <a:r>
              <a:rPr lang="zh-CN" altLang="en-US" sz="2800" dirty="0" smtClean="0"/>
              <a:t>永远恪守民生情怀（人民群众对美好生活的向往，就是我们的奋斗目标）</a:t>
            </a:r>
            <a:endParaRPr lang="zh-CN" alt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404664"/>
            <a:ext cx="8691562" cy="5375275"/>
          </a:xfrm>
        </p:spPr>
        <p:txBody>
          <a:bodyPr/>
          <a:lstStyle/>
          <a:p>
            <a:r>
              <a:rPr lang="en-US" altLang="zh-CN" dirty="0" smtClean="0">
                <a:solidFill>
                  <a:srgbClr val="0070C0"/>
                </a:solidFill>
              </a:rPr>
              <a:t>4</a:t>
            </a:r>
            <a:r>
              <a:rPr lang="zh-CN" altLang="en-US" dirty="0" smtClean="0">
                <a:solidFill>
                  <a:srgbClr val="0070C0"/>
                </a:solidFill>
              </a:rPr>
              <a:t>、淬火成钢，苦难辉煌</a:t>
            </a:r>
            <a:endParaRPr lang="en-US" altLang="zh-CN" dirty="0" smtClean="0">
              <a:solidFill>
                <a:srgbClr val="0070C0"/>
              </a:solidFill>
            </a:endParaRPr>
          </a:p>
          <a:p>
            <a:r>
              <a:rPr lang="zh-CN" altLang="en-US" dirty="0" smtClean="0">
                <a:solidFill>
                  <a:srgbClr val="FF0000"/>
                </a:solidFill>
              </a:rPr>
              <a:t>一个英雄辈出的年代，也不乏软弱变节者</a:t>
            </a:r>
            <a:endParaRPr lang="en-US" altLang="zh-CN" dirty="0" smtClean="0">
              <a:solidFill>
                <a:srgbClr val="FF0000"/>
              </a:solidFill>
            </a:endParaRPr>
          </a:p>
          <a:p>
            <a:r>
              <a:rPr lang="zh-CN" altLang="en-US" sz="2800" b="1" dirty="0" smtClean="0"/>
              <a:t>一方面烈火金刚英雄辈出</a:t>
            </a:r>
            <a:endParaRPr lang="en-US" altLang="zh-CN" sz="2800" b="1" dirty="0" smtClean="0"/>
          </a:p>
          <a:p>
            <a:pPr latinLnBrk="0">
              <a:lnSpc>
                <a:spcPts val="4000"/>
              </a:lnSpc>
              <a:spcBef>
                <a:spcPts val="0"/>
              </a:spcBef>
            </a:pPr>
            <a:r>
              <a:rPr lang="en-US" altLang="zh-CN" sz="2800" dirty="0" smtClean="0"/>
              <a:t>《</a:t>
            </a:r>
            <a:r>
              <a:rPr lang="zh-CN" altLang="en-US" sz="2800" dirty="0" smtClean="0"/>
              <a:t>论反对日本帝国主义的策略</a:t>
            </a:r>
            <a:r>
              <a:rPr lang="en-US" altLang="zh-CN" sz="2800" dirty="0" smtClean="0"/>
              <a:t>》1935</a:t>
            </a:r>
            <a:r>
              <a:rPr lang="zh-CN" altLang="en-US" sz="2800" dirty="0" smtClean="0"/>
              <a:t>年</a:t>
            </a:r>
            <a:r>
              <a:rPr lang="en-US" altLang="zh-CN" sz="2800" dirty="0" smtClean="0"/>
              <a:t>12</a:t>
            </a:r>
            <a:r>
              <a:rPr lang="zh-CN" altLang="en-US" sz="2800" dirty="0" smtClean="0"/>
              <a:t>月</a:t>
            </a:r>
            <a:r>
              <a:rPr lang="en-US" altLang="zh-CN" sz="2800" dirty="0" smtClean="0"/>
              <a:t>:</a:t>
            </a:r>
            <a:r>
              <a:rPr lang="zh-CN" altLang="en-US" sz="2800" dirty="0" smtClean="0">
                <a:latin typeface="华文楷体" panose="02010600040101010101" pitchFamily="2" charset="-122"/>
                <a:ea typeface="华文楷体" panose="02010600040101010101" pitchFamily="2" charset="-122"/>
              </a:rPr>
              <a:t>“自从盘古开天地、三皇五帝到于今，历史上曾经有过我们这样的长征吗？</a:t>
            </a:r>
            <a:r>
              <a:rPr lang="en-US" altLang="zh-CN" sz="2800" dirty="0" smtClean="0">
                <a:latin typeface="华文楷体" panose="02010600040101010101" pitchFamily="2" charset="-122"/>
                <a:ea typeface="华文楷体" panose="02010600040101010101" pitchFamily="2" charset="-122"/>
              </a:rPr>
              <a:t>12</a:t>
            </a:r>
            <a:r>
              <a:rPr lang="zh-CN" altLang="en-US" sz="2800" dirty="0" smtClean="0">
                <a:latin typeface="华文楷体" panose="02010600040101010101" pitchFamily="2" charset="-122"/>
                <a:ea typeface="华文楷体" panose="02010600040101010101" pitchFamily="2" charset="-122"/>
              </a:rPr>
              <a:t>个月光阴中间，天上每日几十架飞机侦查轰炸，地下几十万大军围追堵截，路上遇着说不尽的艰难险阻，我们却开动的每人的两只脚，长驱二万余里，纵横</a:t>
            </a:r>
            <a:r>
              <a:rPr lang="en-US" altLang="zh-CN" sz="2800" dirty="0" smtClean="0">
                <a:latin typeface="华文楷体" panose="02010600040101010101" pitchFamily="2" charset="-122"/>
                <a:ea typeface="华文楷体" panose="02010600040101010101" pitchFamily="2" charset="-122"/>
              </a:rPr>
              <a:t>11</a:t>
            </a:r>
            <a:r>
              <a:rPr lang="zh-CN" altLang="en-US" sz="2800" dirty="0" smtClean="0">
                <a:latin typeface="华文楷体" panose="02010600040101010101" pitchFamily="2" charset="-122"/>
                <a:ea typeface="华文楷体" panose="02010600040101010101" pitchFamily="2" charset="-122"/>
              </a:rPr>
              <a:t>个省。请问历史上曾有过我们这样的长征吗？没有，从来没有的。</a:t>
            </a:r>
            <a:r>
              <a:rPr lang="zh-CN" altLang="en-US" sz="2800" dirty="0" smtClean="0">
                <a:latin typeface="楷体_GB2312" panose="02010609030101010101" charset="-122"/>
                <a:ea typeface="楷体_GB2312" panose="02010609030101010101" charset="-122"/>
              </a:rPr>
              <a:t>”</a:t>
            </a:r>
            <a:endParaRPr lang="en-US" altLang="zh-CN" sz="2800" dirty="0" smtClean="0">
              <a:latin typeface="楷体_GB2312" panose="02010609030101010101" charset="-122"/>
              <a:ea typeface="楷体_GB2312" panose="02010609030101010101" charset="-122"/>
            </a:endParaRPr>
          </a:p>
          <a:p>
            <a:pPr latinLnBrk="0">
              <a:lnSpc>
                <a:spcPts val="4000"/>
              </a:lnSpc>
              <a:spcBef>
                <a:spcPts val="0"/>
              </a:spcBef>
            </a:pPr>
            <a:r>
              <a:rPr lang="en-US" altLang="zh-CN" sz="2800" dirty="0" smtClean="0"/>
              <a:t> </a:t>
            </a:r>
            <a:r>
              <a:rPr lang="zh-CN" altLang="en-US" sz="2800" dirty="0" smtClean="0">
                <a:effectLst>
                  <a:outerShdw blurRad="38100" dist="19050" dir="2700000" algn="tl" rotWithShape="0">
                    <a:schemeClr val="dk1">
                      <a:alpha val="40000"/>
                    </a:schemeClr>
                  </a:outerShdw>
                </a:effectLst>
                <a:sym typeface="+mn-ea"/>
              </a:rPr>
              <a:t> “砍头不要紧，只要主义真”</a:t>
            </a:r>
            <a:endParaRPr lang="en-US" altLang="zh-CN" sz="2800" dirty="0" smtClean="0"/>
          </a:p>
          <a:p>
            <a:r>
              <a:rPr lang="en-US" altLang="zh-CN" sz="2800" dirty="0" smtClean="0"/>
              <a:t>      </a:t>
            </a:r>
            <a:endParaRPr lang="zh-CN" altLang="en-US" sz="2800" dirty="0" smtClean="0">
              <a:effectLst>
                <a:outerShdw blurRad="38100" dist="19050" dir="2700000" algn="tl" rotWithShape="0">
                  <a:schemeClr val="dk1">
                    <a:alpha val="40000"/>
                  </a:schemeClr>
                </a:outerShdw>
              </a:effectLst>
            </a:endParaRPr>
          </a:p>
          <a:p>
            <a:endParaRPr lang="zh-CN" altLang="en-US" sz="2800" dirty="0" smtClean="0">
              <a:effectLst>
                <a:outerShdw blurRad="38100" dist="19050" dir="2700000" algn="tl" rotWithShape="0">
                  <a:schemeClr val="dk1">
                    <a:alpha val="40000"/>
                  </a:schemeClr>
                </a:outerShdw>
              </a:effectLst>
            </a:endParaRPr>
          </a:p>
          <a:p>
            <a:endParaRPr lang="zh-CN" alt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79512" y="404664"/>
            <a:ext cx="8691562" cy="5447283"/>
          </a:xfrm>
        </p:spPr>
        <p:txBody>
          <a:bodyPr/>
          <a:lstStyle/>
          <a:p>
            <a:r>
              <a:rPr lang="zh-CN" altLang="en-US" sz="2800" b="1" dirty="0" smtClean="0"/>
              <a:t>另一方面软骨变节鼠辈横生</a:t>
            </a:r>
            <a:endParaRPr lang="en-US" altLang="zh-CN" sz="2800" b="1" dirty="0" smtClean="0"/>
          </a:p>
          <a:p>
            <a:pPr algn="ctr"/>
            <a:r>
              <a:rPr lang="zh-CN" altLang="en-US" sz="2800" dirty="0" smtClean="0"/>
              <a:t>共产党人几次大的动摇</a:t>
            </a:r>
            <a:endParaRPr lang="en-US" altLang="zh-CN" sz="2800" dirty="0" smtClean="0"/>
          </a:p>
          <a:p>
            <a:r>
              <a:rPr lang="zh-CN" altLang="en-US" sz="2800" dirty="0" smtClean="0"/>
              <a:t>第一次：</a:t>
            </a:r>
            <a:r>
              <a:rPr lang="en-US" altLang="zh-CN" sz="2800" dirty="0" smtClean="0"/>
              <a:t>1927</a:t>
            </a:r>
            <a:r>
              <a:rPr lang="zh-CN" altLang="en-US" sz="2800" dirty="0" smtClean="0"/>
              <a:t>年</a:t>
            </a:r>
            <a:endParaRPr lang="en-US" altLang="zh-CN" sz="2800" dirty="0" smtClean="0"/>
          </a:p>
          <a:p>
            <a:r>
              <a:rPr lang="zh-CN" altLang="en-US" sz="2800" dirty="0" smtClean="0"/>
              <a:t>第二次：</a:t>
            </a:r>
            <a:r>
              <a:rPr lang="en-US" altLang="zh-CN" sz="2800" dirty="0" smtClean="0"/>
              <a:t>1934</a:t>
            </a:r>
            <a:r>
              <a:rPr lang="zh-CN" altLang="en-US" sz="2800" dirty="0" smtClean="0"/>
              <a:t>年</a:t>
            </a:r>
            <a:endParaRPr lang="en-US" altLang="zh-CN" sz="2800" dirty="0" smtClean="0"/>
          </a:p>
          <a:p>
            <a:r>
              <a:rPr lang="zh-CN" altLang="en-US" sz="2800" dirty="0" smtClean="0"/>
              <a:t>第三次：？</a:t>
            </a:r>
            <a:endParaRPr lang="en-US" altLang="zh-CN" sz="2800" dirty="0" smtClean="0"/>
          </a:p>
          <a:p>
            <a:pPr algn="ctr"/>
            <a:endParaRPr lang="zh-CN" altLang="en-US" dirty="0"/>
          </a:p>
        </p:txBody>
      </p:sp>
      <p:pic>
        <p:nvPicPr>
          <p:cNvPr id="4" name="图片 3" descr="20070924164150926.jpg"/>
          <p:cNvPicPr>
            <a:picLocks noChangeAspect="1"/>
          </p:cNvPicPr>
          <p:nvPr/>
        </p:nvPicPr>
        <p:blipFill>
          <a:blip r:embed="rId1" cstate="print"/>
          <a:stretch>
            <a:fillRect/>
          </a:stretch>
        </p:blipFill>
        <p:spPr>
          <a:xfrm>
            <a:off x="3059832" y="2708920"/>
            <a:ext cx="2673244" cy="3614226"/>
          </a:xfrm>
          <a:prstGeom prst="rect">
            <a:avLst/>
          </a:prstGeom>
        </p:spPr>
      </p:pic>
      <p:pic>
        <p:nvPicPr>
          <p:cNvPr id="5" name="图片 4" descr="t01bdd01a4d177d9d54.jpg"/>
          <p:cNvPicPr>
            <a:picLocks noChangeAspect="1"/>
          </p:cNvPicPr>
          <p:nvPr/>
        </p:nvPicPr>
        <p:blipFill>
          <a:blip r:embed="rId2" cstate="print"/>
          <a:stretch>
            <a:fillRect/>
          </a:stretch>
        </p:blipFill>
        <p:spPr>
          <a:xfrm>
            <a:off x="5796136" y="2708921"/>
            <a:ext cx="2925325" cy="3600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79512" y="476672"/>
            <a:ext cx="8691562" cy="5375275"/>
          </a:xfrm>
        </p:spPr>
        <p:txBody>
          <a:bodyPr/>
          <a:lstStyle/>
          <a:p>
            <a:pPr algn="ctr"/>
            <a:endParaRPr lang="en-US" altLang="zh-CN" dirty="0" smtClean="0">
              <a:solidFill>
                <a:srgbClr val="FF0000"/>
              </a:solidFill>
            </a:endParaRPr>
          </a:p>
          <a:p>
            <a:pPr algn="ctr"/>
            <a:endParaRPr lang="en-US" altLang="zh-CN" dirty="0" smtClean="0">
              <a:solidFill>
                <a:srgbClr val="FF0000"/>
              </a:solidFill>
            </a:endParaRPr>
          </a:p>
          <a:p>
            <a:pPr algn="ctr"/>
            <a:r>
              <a:rPr lang="zh-CN" altLang="en-US" dirty="0" smtClean="0">
                <a:solidFill>
                  <a:srgbClr val="FF0000"/>
                </a:solidFill>
              </a:rPr>
              <a:t>只有淬火成钢才能成就辉煌</a:t>
            </a:r>
            <a:endParaRPr lang="en-US" altLang="zh-CN" dirty="0" smtClean="0">
              <a:solidFill>
                <a:srgbClr val="FF0000"/>
              </a:solidFill>
            </a:endParaRPr>
          </a:p>
          <a:p>
            <a:r>
              <a:rPr lang="zh-CN" altLang="en-US" sz="2800" b="1" dirty="0" smtClean="0"/>
              <a:t>    </a:t>
            </a:r>
            <a:endParaRPr lang="en-US" altLang="zh-CN" sz="2800" b="1" dirty="0" smtClean="0"/>
          </a:p>
          <a:p>
            <a:pPr>
              <a:buNone/>
            </a:pPr>
            <a:r>
              <a:rPr lang="zh-CN" altLang="en-US" sz="2800" b="1" dirty="0" smtClean="0"/>
              <a:t>        实力</a:t>
            </a:r>
            <a:r>
              <a:rPr lang="zh-CN" altLang="en-US" sz="2800" dirty="0" smtClean="0"/>
              <a:t>：几个不起眼的年轻人</a:t>
            </a:r>
            <a:endParaRPr lang="en-US" altLang="zh-CN" sz="2800" dirty="0" smtClean="0"/>
          </a:p>
          <a:p>
            <a:r>
              <a:rPr lang="en-US" altLang="zh-CN" sz="2800" dirty="0" smtClean="0"/>
              <a:t>    </a:t>
            </a:r>
            <a:r>
              <a:rPr lang="zh-CN" altLang="en-US" sz="2800" b="1" dirty="0" smtClean="0"/>
              <a:t>抉择</a:t>
            </a:r>
            <a:r>
              <a:rPr lang="zh-CN" altLang="en-US" sz="2800" dirty="0" smtClean="0"/>
              <a:t>：众多“舶来品”中独宠马克思主义</a:t>
            </a:r>
            <a:endParaRPr lang="en-US" altLang="zh-CN" sz="2800" dirty="0" smtClean="0"/>
          </a:p>
          <a:p>
            <a:r>
              <a:rPr lang="en-US" altLang="zh-CN" sz="2800" dirty="0" smtClean="0"/>
              <a:t>    </a:t>
            </a:r>
            <a:r>
              <a:rPr lang="zh-CN" altLang="en-US" sz="2800" b="1" dirty="0" smtClean="0"/>
              <a:t>蹒跚起步</a:t>
            </a:r>
            <a:r>
              <a:rPr lang="zh-CN" altLang="en-US" sz="2800" dirty="0" smtClean="0"/>
              <a:t>：唯俄是从，“像鸡蛋一样被摔在地上”</a:t>
            </a:r>
            <a:endParaRPr lang="en-US" altLang="zh-CN" sz="2800" dirty="0" smtClean="0"/>
          </a:p>
          <a:p>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“对社会主义抱着朦胧的向往”“隔着纱窗看晓雾”</a:t>
            </a:r>
            <a:endParaRPr lang="en-US" altLang="zh-CN" sz="2400" dirty="0" smtClean="0">
              <a:latin typeface="华文楷体" panose="02010600040101010101" pitchFamily="2" charset="-122"/>
              <a:ea typeface="华文楷体" panose="02010600040101010101" pitchFamily="2" charset="-122"/>
            </a:endParaRPr>
          </a:p>
          <a:p>
            <a:r>
              <a:rPr lang="en-US" altLang="zh-CN" sz="2800" b="1" dirty="0" smtClean="0"/>
              <a:t>    </a:t>
            </a:r>
            <a:r>
              <a:rPr lang="zh-CN" altLang="en-US" sz="2800" b="1" dirty="0" smtClean="0"/>
              <a:t>大浪淘沙</a:t>
            </a:r>
            <a:r>
              <a:rPr lang="zh-CN" altLang="en-US" sz="2800" dirty="0" smtClean="0"/>
              <a:t>：领导人叛变</a:t>
            </a:r>
            <a:endParaRPr lang="en-US" altLang="zh-CN" sz="2800" dirty="0" smtClean="0"/>
          </a:p>
          <a:p>
            <a:r>
              <a:rPr lang="en-US" altLang="zh-CN" sz="2800" b="1" dirty="0" smtClean="0"/>
              <a:t>    </a:t>
            </a:r>
            <a:endParaRPr lang="en-US" altLang="zh-CN" sz="2800" dirty="0" smtClean="0"/>
          </a:p>
          <a:p>
            <a:endParaRPr lang="zh-CN" alt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a:t>
            </a:r>
            <a:endParaRPr lang="zh-CN" altLang="en-US" dirty="0"/>
          </a:p>
        </p:txBody>
      </p:sp>
      <p:sp>
        <p:nvSpPr>
          <p:cNvPr id="3" name="内容占位符 2"/>
          <p:cNvSpPr>
            <a:spLocks noGrp="1"/>
          </p:cNvSpPr>
          <p:nvPr>
            <p:ph idx="1"/>
          </p:nvPr>
        </p:nvSpPr>
        <p:spPr/>
        <p:txBody>
          <a:bodyPr/>
          <a:lstStyle/>
          <a:p>
            <a:r>
              <a:rPr lang="zh-CN" altLang="en-US" b="1" dirty="0" smtClean="0"/>
              <a:t>独立自主</a:t>
            </a:r>
            <a:r>
              <a:rPr lang="zh-CN" altLang="en-US" dirty="0" smtClean="0"/>
              <a:t>：</a:t>
            </a:r>
            <a:r>
              <a:rPr lang="zh-CN" altLang="en-US" b="1" dirty="0" smtClean="0"/>
              <a:t>走中国特色道路</a:t>
            </a:r>
            <a:endParaRPr lang="en-US" altLang="zh-CN" b="1" dirty="0" smtClean="0"/>
          </a:p>
          <a:p>
            <a:r>
              <a:rPr lang="zh-CN" altLang="en-US" sz="2400" b="1" dirty="0" smtClean="0"/>
              <a:t>建党时期</a:t>
            </a:r>
            <a:r>
              <a:rPr lang="zh-CN" altLang="en-US" sz="2400" dirty="0" smtClean="0"/>
              <a:t>：找到了依靠，邯郸学步</a:t>
            </a:r>
            <a:endParaRPr lang="en-US" altLang="zh-CN" sz="2400" dirty="0" smtClean="0"/>
          </a:p>
          <a:p>
            <a:r>
              <a:rPr lang="zh-CN" altLang="en-US" sz="2400" b="1" dirty="0" smtClean="0"/>
              <a:t>土地革命时期</a:t>
            </a:r>
            <a:r>
              <a:rPr lang="zh-CN" altLang="en-US" sz="2400" dirty="0" smtClean="0"/>
              <a:t>：抓住了矛盾，日渐成熟</a:t>
            </a:r>
            <a:endParaRPr lang="en-US" altLang="zh-CN" sz="2400" dirty="0" smtClean="0"/>
          </a:p>
          <a:p>
            <a:r>
              <a:rPr lang="zh-CN" altLang="en-US" sz="2400" b="1" dirty="0" smtClean="0"/>
              <a:t>延安时期</a:t>
            </a:r>
            <a:r>
              <a:rPr lang="zh-CN" altLang="en-US" sz="2400" dirty="0" smtClean="0"/>
              <a:t>：布尔什维克中国化，政治全面成熟（组织、宣传、动员 、策略）</a:t>
            </a:r>
            <a:endParaRPr lang="en-US" altLang="zh-CN" sz="2400" dirty="0" smtClean="0"/>
          </a:p>
          <a:p>
            <a:r>
              <a:rPr lang="zh-CN" altLang="en-US" sz="2400" b="1" dirty="0" smtClean="0"/>
              <a:t>建国时期</a:t>
            </a:r>
            <a:r>
              <a:rPr lang="zh-CN" altLang="en-US" sz="2400" dirty="0" smtClean="0"/>
              <a:t>：理想走进现实</a:t>
            </a:r>
            <a:endParaRPr lang="en-US" altLang="zh-CN" sz="2400" dirty="0" smtClean="0"/>
          </a:p>
          <a:p>
            <a:r>
              <a:rPr lang="zh-CN" altLang="en-US" sz="2400" b="1" dirty="0" smtClean="0"/>
              <a:t>文革时期</a:t>
            </a:r>
            <a:r>
              <a:rPr lang="zh-CN" altLang="en-US" sz="2400" dirty="0" smtClean="0"/>
              <a:t>：理想与现实的矛盾挣扎</a:t>
            </a:r>
            <a:endParaRPr lang="en-US" altLang="zh-CN" sz="2400" dirty="0" smtClean="0"/>
          </a:p>
          <a:p>
            <a:r>
              <a:rPr lang="zh-CN" altLang="en-US" sz="2400" b="1" dirty="0" smtClean="0"/>
              <a:t>改革开放时期</a:t>
            </a:r>
            <a:r>
              <a:rPr lang="zh-CN" altLang="en-US" sz="2400" dirty="0" smtClean="0"/>
              <a:t>：革命向建设的全面启航</a:t>
            </a:r>
            <a:endParaRPr lang="en-US" altLang="zh-CN" sz="2400" dirty="0" smtClean="0"/>
          </a:p>
          <a:p>
            <a:r>
              <a:rPr lang="zh-CN" altLang="en-US" sz="2400" b="1" dirty="0" smtClean="0"/>
              <a:t>十八大以来</a:t>
            </a:r>
            <a:r>
              <a:rPr lang="zh-CN" altLang="en-US" sz="2400" dirty="0" smtClean="0"/>
              <a:t>：除弊革新、登高望远、凤凰涅槃</a:t>
            </a:r>
            <a:endParaRPr lang="en-US" altLang="zh-CN" sz="2400" dirty="0" smtClean="0"/>
          </a:p>
          <a:p>
            <a:r>
              <a:rPr lang="zh-CN" altLang="en-US" sz="2400" b="1" dirty="0" smtClean="0"/>
              <a:t>哈姆雷特之问：</a:t>
            </a:r>
            <a:r>
              <a:rPr lang="zh-CN" altLang="en-US" sz="2400" b="1" dirty="0" smtClean="0">
                <a:latin typeface="华文楷体" panose="02010600040101010101" pitchFamily="2" charset="-122"/>
                <a:ea typeface="华文楷体" panose="02010600040101010101" pitchFamily="2" charset="-122"/>
              </a:rPr>
              <a:t>今天的中共虽然没有生死考验</a:t>
            </a:r>
            <a:r>
              <a:rPr lang="en-US" altLang="zh-CN"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r>
              <a:rPr lang="zh-CN" altLang="en-US" sz="2400" b="1" dirty="0" smtClean="0">
                <a:latin typeface="华文楷体" panose="02010600040101010101" pitchFamily="2" charset="-122"/>
                <a:ea typeface="华文楷体" panose="02010600040101010101" pitchFamily="2" charset="-122"/>
              </a:rPr>
              <a:t>但我们面临着更为艰巨的时代挑战</a:t>
            </a:r>
            <a:r>
              <a:rPr lang="en-US" altLang="zh-CN" sz="2400" b="1" dirty="0" smtClean="0">
                <a:latin typeface="华文楷体" panose="02010600040101010101" pitchFamily="2" charset="-122"/>
                <a:ea typeface="华文楷体" panose="02010600040101010101" pitchFamily="2" charset="-122"/>
              </a:rPr>
              <a:t>&lt;</a:t>
            </a:r>
            <a:r>
              <a:rPr lang="zh-CN" altLang="en-US" sz="2400" b="1" dirty="0" smtClean="0">
                <a:latin typeface="华文楷体" panose="02010600040101010101" pitchFamily="2" charset="-122"/>
                <a:ea typeface="华文楷体" panose="02010600040101010101" pitchFamily="2" charset="-122"/>
              </a:rPr>
              <a:t>四大考验</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四大威胁</a:t>
            </a:r>
            <a:r>
              <a:rPr lang="en-US" altLang="zh-CN" sz="2400" b="1" dirty="0" smtClean="0">
                <a:latin typeface="华文楷体" panose="02010600040101010101" pitchFamily="2" charset="-122"/>
                <a:ea typeface="华文楷体" panose="02010600040101010101" pitchFamily="2" charset="-122"/>
              </a:rPr>
              <a:t>&gt;,</a:t>
            </a:r>
            <a:r>
              <a:rPr lang="zh-CN" altLang="en-US" sz="2400" b="1" dirty="0" smtClean="0">
                <a:latin typeface="华文楷体" panose="02010600040101010101" pitchFamily="2" charset="-122"/>
                <a:ea typeface="华文楷体" panose="02010600040101010101" pitchFamily="2" charset="-122"/>
              </a:rPr>
              <a:t>我们还能经得起这种信仰的筛选吗</a:t>
            </a:r>
            <a:r>
              <a:rPr lang="en-US" altLang="zh-CN" sz="2400" b="1" dirty="0" smtClean="0">
                <a:latin typeface="华文楷体" panose="02010600040101010101" pitchFamily="2" charset="-122"/>
                <a:ea typeface="华文楷体" panose="02010600040101010101" pitchFamily="2" charset="-122"/>
              </a:rPr>
              <a:t>?</a:t>
            </a:r>
            <a:endParaRPr lang="zh-CN" altLang="en-US" sz="2400" b="1" dirty="0">
              <a:latin typeface="华文楷体" panose="02010600040101010101" pitchFamily="2" charset="-122"/>
              <a:ea typeface="华文楷体" panose="0201060004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马克思主义中国化</a:t>
            </a:r>
            <a:r>
              <a:rPr lang="zh-CN" altLang="en-US" dirty="0" smtClean="0"/>
              <a:t>：十月革命送来了马克思主义，但是没送来“武装割据”，“枪杆子里出政权” </a:t>
            </a:r>
            <a:r>
              <a:rPr lang="en-US" altLang="zh-CN" dirty="0" smtClean="0"/>
              <a:t>…</a:t>
            </a:r>
            <a:endParaRPr lang="en-US" altLang="zh-CN" dirty="0" smtClean="0"/>
          </a:p>
          <a:p>
            <a:r>
              <a:rPr lang="en-US" altLang="zh-CN" b="1" dirty="0" smtClean="0"/>
              <a:t>                    </a:t>
            </a:r>
            <a:r>
              <a:rPr lang="zh-CN" altLang="en-US" b="1" dirty="0" smtClean="0"/>
              <a:t>“胜利者是不受指责的”</a:t>
            </a:r>
            <a:endParaRPr lang="en-US" altLang="zh-CN" b="1" dirty="0" smtClean="0"/>
          </a:p>
          <a:p>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4000" b="1" dirty="0" smtClean="0"/>
              <a:t>                     小   结</a:t>
            </a:r>
            <a:endParaRPr lang="en-US" altLang="zh-CN" sz="4000" b="1" dirty="0" smtClean="0"/>
          </a:p>
          <a:p>
            <a:r>
              <a:rPr lang="en-US" altLang="zh-CN" dirty="0" smtClean="0"/>
              <a:t>  </a:t>
            </a:r>
            <a:endParaRPr lang="en-US" altLang="zh-CN" dirty="0" smtClean="0"/>
          </a:p>
          <a:p>
            <a:r>
              <a:rPr lang="en-US" altLang="zh-CN" dirty="0" smtClean="0"/>
              <a:t>     </a:t>
            </a:r>
            <a:r>
              <a:rPr lang="zh-CN" altLang="en-US" dirty="0" smtClean="0"/>
              <a:t>不忘初心</a:t>
            </a:r>
            <a:r>
              <a:rPr lang="en-US" altLang="zh-CN" dirty="0" smtClean="0"/>
              <a:t>——</a:t>
            </a:r>
            <a:r>
              <a:rPr lang="zh-CN" altLang="en-US" dirty="0" smtClean="0"/>
              <a:t>“</a:t>
            </a:r>
            <a:r>
              <a:rPr lang="zh-CN" altLang="en-US" dirty="0" smtClean="0">
                <a:latin typeface="华文楷体" panose="02010600040101010101" pitchFamily="2" charset="-122"/>
                <a:ea typeface="华文楷体" panose="02010600040101010101" pitchFamily="2" charset="-122"/>
              </a:rPr>
              <a:t>任何民族都不能忘记自己的历史，不能忘记自己从哪里来，不能忘记自己的英雄。”</a:t>
            </a:r>
            <a:endParaRPr lang="en-US" altLang="zh-CN" dirty="0" smtClean="0">
              <a:latin typeface="华文楷体" panose="02010600040101010101" pitchFamily="2" charset="-122"/>
              <a:ea typeface="华文楷体" panose="02010600040101010101" pitchFamily="2" charset="-122"/>
            </a:endParaRPr>
          </a:p>
          <a:p>
            <a:r>
              <a:rPr lang="en-US" altLang="zh-CN" dirty="0" smtClean="0"/>
              <a:t>     </a:t>
            </a:r>
            <a:r>
              <a:rPr lang="zh-CN" altLang="en-US" dirty="0" smtClean="0"/>
              <a:t>牢记使命</a:t>
            </a:r>
            <a:r>
              <a:rPr lang="en-US" altLang="zh-CN" dirty="0" smtClean="0"/>
              <a:t>——</a:t>
            </a:r>
            <a:r>
              <a:rPr lang="zh-CN" altLang="en-US" dirty="0" smtClean="0"/>
              <a:t>“</a:t>
            </a:r>
            <a:r>
              <a:rPr lang="zh-CN" altLang="en-US" dirty="0" smtClean="0">
                <a:latin typeface="华文楷体" panose="02010600040101010101" pitchFamily="2" charset="-122"/>
                <a:ea typeface="华文楷体" panose="02010600040101010101" pitchFamily="2" charset="-122"/>
              </a:rPr>
              <a:t>行百里者半九十。中华民族伟大复兴绝不是轻轻松松、敲锣打鼓就能实现的。全党必须准备付出更为艰巨、更为艰苦的努力。”</a:t>
            </a:r>
            <a:endParaRPr lang="zh-CN" altLang="en-US" dirty="0">
              <a:latin typeface="华文楷体" panose="02010600040101010101" pitchFamily="2" charset="-122"/>
              <a:ea typeface="华文楷体"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欧文</a:t>
            </a:r>
            <a:r>
              <a:rPr lang="en-US" altLang="zh-CN" dirty="0" smtClean="0"/>
              <a:t>——</a:t>
            </a:r>
            <a:r>
              <a:rPr lang="zh-CN" altLang="en-US" dirty="0" smtClean="0"/>
              <a:t>实践空想的慈善家</a:t>
            </a:r>
            <a:endParaRPr lang="en-US" altLang="zh-CN" dirty="0" smtClean="0"/>
          </a:p>
          <a:p>
            <a:r>
              <a:rPr lang="zh-CN" altLang="en-US" sz="2800" dirty="0" smtClean="0"/>
              <a:t>第一次：新和谐公社成为“汪洋里的一条船”</a:t>
            </a:r>
            <a:endParaRPr lang="en-US" altLang="zh-CN" sz="2800" dirty="0" smtClean="0"/>
          </a:p>
          <a:p>
            <a:r>
              <a:rPr lang="zh-CN" altLang="en-US" sz="2800" dirty="0" smtClean="0"/>
              <a:t>幻想：资产阶级改良主义、上书女王</a:t>
            </a:r>
            <a:endParaRPr lang="en-US" altLang="zh-CN" sz="2800" dirty="0" smtClean="0"/>
          </a:p>
          <a:p>
            <a:endParaRPr lang="en-US" altLang="zh-CN" sz="2800" dirty="0" smtClean="0"/>
          </a:p>
          <a:p>
            <a:r>
              <a:rPr lang="en-US" altLang="zh-CN" dirty="0" smtClean="0">
                <a:solidFill>
                  <a:srgbClr val="0070C0"/>
                </a:solidFill>
              </a:rPr>
              <a:t>3</a:t>
            </a:r>
            <a:r>
              <a:rPr lang="zh-CN" altLang="en-US" dirty="0" smtClean="0">
                <a:solidFill>
                  <a:srgbClr val="0070C0"/>
                </a:solidFill>
              </a:rPr>
              <a:t>、空想社会主义的评价</a:t>
            </a:r>
            <a:endParaRPr lang="en-US" altLang="zh-CN" dirty="0" smtClean="0">
              <a:solidFill>
                <a:srgbClr val="0070C0"/>
              </a:solidFill>
            </a:endParaRPr>
          </a:p>
          <a:p>
            <a:pPr algn="ctr"/>
            <a:r>
              <a:rPr lang="zh-CN" altLang="en-US" dirty="0" smtClean="0"/>
              <a:t>镜中花水中月</a:t>
            </a:r>
            <a:endParaRPr lang="en-US" altLang="zh-CN" dirty="0" smtClean="0"/>
          </a:p>
          <a:p>
            <a:r>
              <a:rPr lang="zh-CN" altLang="en-US" sz="2800" dirty="0" smtClean="0"/>
              <a:t>意义：对资本主义罪恶的深刻揭露</a:t>
            </a:r>
            <a:endParaRPr lang="en-US" altLang="zh-CN" sz="2800" dirty="0" smtClean="0"/>
          </a:p>
          <a:p>
            <a:r>
              <a:rPr lang="zh-CN" altLang="en-US" sz="2800" dirty="0" smtClean="0"/>
              <a:t>           对未来社会的天才设想</a:t>
            </a:r>
            <a:endParaRPr lang="en-US" altLang="zh-CN" sz="2800" dirty="0" smtClean="0"/>
          </a:p>
          <a:p>
            <a:r>
              <a:rPr lang="zh-CN" altLang="en-US" sz="2800" dirty="0" smtClean="0"/>
              <a:t>           对未来道路探寻的重大启蒙 </a:t>
            </a:r>
            <a:endParaRPr lang="zh-CN" altLang="en-US" sz="2800" dirty="0" smtClean="0"/>
          </a:p>
          <a:p>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246063" y="404664"/>
            <a:ext cx="8691562" cy="5683399"/>
          </a:xfrm>
        </p:spPr>
        <p:txBody>
          <a:bodyPr/>
          <a:lstStyle/>
          <a:p>
            <a:pPr>
              <a:buNone/>
            </a:pPr>
            <a:r>
              <a:rPr lang="zh-CN" altLang="en-US" sz="3600" dirty="0" smtClean="0">
                <a:solidFill>
                  <a:srgbClr val="FF0000"/>
                </a:solidFill>
              </a:rPr>
              <a:t>二、一个幽灵的出现</a:t>
            </a:r>
            <a:r>
              <a:rPr lang="en-US" altLang="zh-CN" sz="3600" dirty="0" smtClean="0">
                <a:solidFill>
                  <a:srgbClr val="FF0000"/>
                </a:solidFill>
              </a:rPr>
              <a:t> ——</a:t>
            </a:r>
            <a:r>
              <a:rPr lang="zh-CN" altLang="en-US" sz="3600" dirty="0" smtClean="0">
                <a:solidFill>
                  <a:srgbClr val="FF0000"/>
                </a:solidFill>
              </a:rPr>
              <a:t>科学社会主义诞生</a:t>
            </a:r>
            <a:endParaRPr lang="en-US" altLang="zh-CN" sz="3600" dirty="0" smtClean="0">
              <a:solidFill>
                <a:srgbClr val="FF0000"/>
              </a:solidFill>
            </a:endParaRPr>
          </a:p>
          <a:p>
            <a:r>
              <a:rPr lang="en-US" altLang="zh-CN" dirty="0" smtClean="0">
                <a:solidFill>
                  <a:srgbClr val="0070C0"/>
                </a:solidFill>
              </a:rPr>
              <a:t>1</a:t>
            </a:r>
            <a:r>
              <a:rPr lang="zh-CN" altLang="en-US" dirty="0" smtClean="0">
                <a:solidFill>
                  <a:srgbClr val="0070C0"/>
                </a:solidFill>
              </a:rPr>
              <a:t>、空想到科学的蜕变</a:t>
            </a:r>
            <a:endParaRPr lang="en-US" altLang="zh-CN" dirty="0" smtClean="0">
              <a:solidFill>
                <a:srgbClr val="0070C0"/>
              </a:solidFill>
            </a:endParaRPr>
          </a:p>
          <a:p>
            <a:r>
              <a:rPr lang="zh-CN" altLang="en-US" sz="2800" dirty="0" smtClean="0"/>
              <a:t>道路：调合</a:t>
            </a:r>
            <a:r>
              <a:rPr lang="en-US" altLang="zh-CN" sz="2800" dirty="0" smtClean="0"/>
              <a:t>——</a:t>
            </a:r>
            <a:r>
              <a:rPr lang="zh-CN" altLang="en-US" sz="2800" dirty="0" smtClean="0"/>
              <a:t>无产阶级革命</a:t>
            </a:r>
            <a:endParaRPr lang="en-US" altLang="zh-CN" sz="2800" dirty="0" smtClean="0"/>
          </a:p>
          <a:p>
            <a:r>
              <a:rPr lang="zh-CN" altLang="en-US" sz="2800" dirty="0" smtClean="0"/>
              <a:t>领导者：空想家</a:t>
            </a:r>
            <a:r>
              <a:rPr lang="en-US" altLang="zh-CN" sz="2800" dirty="0" smtClean="0"/>
              <a:t>——</a:t>
            </a:r>
            <a:r>
              <a:rPr lang="zh-CN" altLang="en-US" sz="2800" dirty="0" smtClean="0"/>
              <a:t>现实的革命领导者实践者</a:t>
            </a:r>
            <a:endParaRPr lang="en-US" altLang="zh-CN" sz="2800" dirty="0" smtClean="0"/>
          </a:p>
          <a:p>
            <a:r>
              <a:rPr lang="zh-CN" altLang="en-US" sz="2800" dirty="0" smtClean="0"/>
              <a:t>目标：改良</a:t>
            </a:r>
            <a:r>
              <a:rPr lang="en-US" altLang="zh-CN" sz="2800" dirty="0" smtClean="0"/>
              <a:t>——</a:t>
            </a:r>
            <a:r>
              <a:rPr lang="zh-CN" altLang="en-US" sz="2800" dirty="0" smtClean="0"/>
              <a:t>推翻制度</a:t>
            </a:r>
            <a:endParaRPr lang="en-US" altLang="zh-CN" sz="2800" dirty="0" smtClean="0"/>
          </a:p>
          <a:p>
            <a:r>
              <a:rPr lang="zh-CN" altLang="en-US" sz="2800" dirty="0" smtClean="0"/>
              <a:t>思想：天才设想</a:t>
            </a:r>
            <a:r>
              <a:rPr lang="en-US" altLang="zh-CN" sz="2800" dirty="0" smtClean="0"/>
              <a:t>——</a:t>
            </a:r>
            <a:r>
              <a:rPr lang="zh-CN" altLang="en-US" sz="2800" dirty="0" smtClean="0"/>
              <a:t>科学社会主义</a:t>
            </a:r>
            <a:endParaRPr lang="zh-CN"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p:txBody>
          <a:bodyPr/>
          <a:lstStyle/>
          <a:p>
            <a:r>
              <a:rPr lang="en-US" altLang="zh-CN" sz="3200" b="1" smtClean="0">
                <a:solidFill>
                  <a:srgbClr val="000000"/>
                </a:solidFill>
              </a:rPr>
              <a:t>【</a:t>
            </a:r>
            <a:r>
              <a:rPr lang="zh-CN" altLang="en-US" sz="3200" b="1" smtClean="0">
                <a:solidFill>
                  <a:srgbClr val="000000"/>
                </a:solidFill>
              </a:rPr>
              <a:t>延伸阅读</a:t>
            </a:r>
            <a:r>
              <a:rPr lang="en-US" altLang="zh-CN" sz="3200" b="1" smtClean="0">
                <a:solidFill>
                  <a:srgbClr val="000000"/>
                </a:solidFill>
              </a:rPr>
              <a:t>】</a:t>
            </a:r>
            <a:r>
              <a:rPr lang="zh-CN" altLang="en-US" sz="3200" b="1" smtClean="0"/>
              <a:t>共产主义者同盟</a:t>
            </a:r>
            <a:br>
              <a:rPr lang="zh-CN" altLang="en-US" sz="3200" b="1" smtClean="0"/>
            </a:br>
            <a:endParaRPr lang="zh-CN" altLang="en-US" sz="3200" b="1" smtClean="0"/>
          </a:p>
        </p:txBody>
      </p:sp>
      <p:sp>
        <p:nvSpPr>
          <p:cNvPr id="36866" name="Rectangle 3"/>
          <p:cNvSpPr>
            <a:spLocks noGrp="1"/>
          </p:cNvSpPr>
          <p:nvPr>
            <p:ph type="body" idx="4294967295"/>
          </p:nvPr>
        </p:nvSpPr>
        <p:spPr>
          <a:xfrm>
            <a:off x="323850" y="1125538"/>
            <a:ext cx="8569325" cy="5399087"/>
          </a:xfrm>
        </p:spPr>
        <p:txBody>
          <a:bodyPr/>
          <a:lstStyle/>
          <a:p>
            <a:pPr>
              <a:lnSpc>
                <a:spcPct val="80000"/>
              </a:lnSpc>
              <a:buFont typeface="Wingdings 2" panose="05020102010507070707" pitchFamily="18" charset="2"/>
              <a:buNone/>
            </a:pPr>
            <a:br>
              <a:rPr lang="zh-CN" altLang="en-US" sz="800" smtClean="0"/>
            </a:br>
            <a:r>
              <a:rPr lang="zh-CN" altLang="en-US" sz="2000" b="1" smtClean="0">
                <a:latin typeface="楷体" panose="02010609060101010101" pitchFamily="49" charset="-122"/>
                <a:ea typeface="楷体" panose="02010609060101010101" pitchFamily="49" charset="-122"/>
              </a:rPr>
              <a:t>第一个国际</a:t>
            </a:r>
            <a:r>
              <a:rPr lang="zh-CN" altLang="en-US" sz="2000" b="1" smtClean="0">
                <a:latin typeface="楷体" panose="02010609060101010101" pitchFamily="49" charset="-122"/>
                <a:ea typeface="楷体" panose="02010609060101010101" pitchFamily="49" charset="-122"/>
                <a:hlinkClick r:id="rId1"/>
              </a:rPr>
              <a:t>无产阶级</a:t>
            </a:r>
            <a:r>
              <a:rPr lang="zh-CN" altLang="en-US" sz="2000" b="1" smtClean="0">
                <a:latin typeface="楷体" panose="02010609060101010101" pitchFamily="49" charset="-122"/>
                <a:ea typeface="楷体" panose="02010609060101010101" pitchFamily="49" charset="-122"/>
              </a:rPr>
              <a:t>的</a:t>
            </a:r>
            <a:r>
              <a:rPr lang="zh-CN" altLang="en-US" sz="2000" b="1" smtClean="0">
                <a:latin typeface="楷体" panose="02010609060101010101" pitchFamily="49" charset="-122"/>
                <a:ea typeface="楷体" panose="02010609060101010101" pitchFamily="49" charset="-122"/>
                <a:hlinkClick r:id="rId2"/>
              </a:rPr>
              <a:t>政党</a:t>
            </a:r>
            <a:r>
              <a:rPr lang="zh-CN" altLang="en-US" sz="2000" b="1" smtClean="0">
                <a:latin typeface="楷体" panose="02010609060101010101" pitchFamily="49" charset="-122"/>
                <a:ea typeface="楷体" panose="02010609060101010101" pitchFamily="49" charset="-122"/>
              </a:rPr>
              <a:t>。</a:t>
            </a:r>
            <a:r>
              <a:rPr lang="en-US" altLang="zh-CN" sz="2000" b="1" smtClean="0">
                <a:latin typeface="楷体" panose="02010609060101010101" pitchFamily="49" charset="-122"/>
                <a:ea typeface="楷体" panose="02010609060101010101" pitchFamily="49" charset="-122"/>
                <a:hlinkClick r:id="rId3"/>
              </a:rPr>
              <a:t>1847</a:t>
            </a:r>
            <a:r>
              <a:rPr lang="zh-CN" altLang="en-US" sz="2000" b="1" smtClean="0">
                <a:latin typeface="楷体" panose="02010609060101010101" pitchFamily="49" charset="-122"/>
                <a:ea typeface="楷体" panose="02010609060101010101" pitchFamily="49" charset="-122"/>
                <a:hlinkClick r:id="rId3"/>
              </a:rPr>
              <a:t>年</a:t>
            </a:r>
            <a:r>
              <a:rPr lang="en-US" altLang="zh-CN" sz="2000" b="1" smtClean="0">
                <a:latin typeface="楷体" panose="02010609060101010101" pitchFamily="49" charset="-122"/>
                <a:ea typeface="楷体" panose="02010609060101010101" pitchFamily="49" charset="-122"/>
              </a:rPr>
              <a:t>6</a:t>
            </a:r>
            <a:r>
              <a:rPr lang="zh-CN" altLang="en-US" sz="2000" b="1" smtClean="0">
                <a:latin typeface="楷体" panose="02010609060101010101" pitchFamily="49" charset="-122"/>
                <a:ea typeface="楷体" panose="02010609060101010101" pitchFamily="49" charset="-122"/>
              </a:rPr>
              <a:t>月建立，</a:t>
            </a:r>
            <a:r>
              <a:rPr lang="en-US" altLang="zh-CN" sz="2000" b="1" smtClean="0">
                <a:latin typeface="楷体" panose="02010609060101010101" pitchFamily="49" charset="-122"/>
                <a:ea typeface="楷体" panose="02010609060101010101" pitchFamily="49" charset="-122"/>
                <a:hlinkClick r:id="rId4"/>
              </a:rPr>
              <a:t>1852</a:t>
            </a:r>
            <a:r>
              <a:rPr lang="zh-CN" altLang="en-US" sz="2000" b="1" smtClean="0">
                <a:latin typeface="楷体" panose="02010609060101010101" pitchFamily="49" charset="-122"/>
                <a:ea typeface="楷体" panose="02010609060101010101" pitchFamily="49" charset="-122"/>
                <a:hlinkClick r:id="rId4"/>
              </a:rPr>
              <a:t>年</a:t>
            </a:r>
            <a:r>
              <a:rPr lang="zh-CN" altLang="en-US" sz="2000" b="1" smtClean="0">
                <a:latin typeface="楷体" panose="02010609060101010101" pitchFamily="49" charset="-122"/>
                <a:ea typeface="楷体" panose="02010609060101010101" pitchFamily="49" charset="-122"/>
              </a:rPr>
              <a:t>解散。</a:t>
            </a:r>
            <a:endParaRPr lang="zh-CN" altLang="en-US" sz="2000" b="1" smtClean="0">
              <a:latin typeface="楷体" panose="02010609060101010101" pitchFamily="49" charset="-122"/>
              <a:ea typeface="楷体" panose="02010609060101010101" pitchFamily="49" charset="-122"/>
            </a:endParaRPr>
          </a:p>
          <a:p>
            <a:pPr>
              <a:lnSpc>
                <a:spcPct val="80000"/>
              </a:lnSpc>
              <a:buFont typeface="Wingdings 2" panose="05020102010507070707" pitchFamily="18" charset="2"/>
              <a:buNone/>
            </a:pPr>
            <a:r>
              <a:rPr lang="zh-CN" altLang="en-US" sz="2000" b="1" smtClean="0">
                <a:latin typeface="楷体" panose="02010609060101010101" pitchFamily="49" charset="-122"/>
                <a:ea typeface="楷体" panose="02010609060101010101" pitchFamily="49" charset="-122"/>
              </a:rPr>
              <a:t>指导思想：科学社会主义；</a:t>
            </a:r>
            <a:endParaRPr lang="zh-CN" altLang="en-US" sz="2000" b="1" smtClean="0">
              <a:latin typeface="楷体" panose="02010609060101010101" pitchFamily="49" charset="-122"/>
              <a:ea typeface="楷体" panose="02010609060101010101" pitchFamily="49" charset="-122"/>
            </a:endParaRPr>
          </a:p>
          <a:p>
            <a:pPr>
              <a:lnSpc>
                <a:spcPct val="80000"/>
              </a:lnSpc>
              <a:buFont typeface="Wingdings 2" panose="05020102010507070707" pitchFamily="18" charset="2"/>
              <a:buNone/>
            </a:pPr>
            <a:r>
              <a:rPr lang="zh-CN" altLang="en-US" sz="2000" b="1" smtClean="0">
                <a:latin typeface="楷体" panose="02010609060101010101" pitchFamily="49" charset="-122"/>
                <a:ea typeface="楷体" panose="02010609060101010101" pitchFamily="49" charset="-122"/>
              </a:rPr>
              <a:t>纲领：国际共产主义运动第一个纲领性</a:t>
            </a:r>
            <a:r>
              <a:rPr lang="zh-CN" altLang="en-US" sz="2000" b="1" smtClean="0">
                <a:latin typeface="楷体" panose="02010609060101010101" pitchFamily="49" charset="-122"/>
                <a:ea typeface="楷体" panose="02010609060101010101" pitchFamily="49" charset="-122"/>
                <a:hlinkClick r:id="rId5"/>
              </a:rPr>
              <a:t>文献</a:t>
            </a:r>
            <a:r>
              <a:rPr lang="en-US" altLang="zh-CN" sz="2000" b="1" smtClean="0">
                <a:latin typeface="楷体" panose="02010609060101010101" pitchFamily="49" charset="-122"/>
                <a:ea typeface="楷体" panose="02010609060101010101" pitchFamily="49" charset="-122"/>
              </a:rPr>
              <a:t>《</a:t>
            </a:r>
            <a:r>
              <a:rPr lang="zh-CN" altLang="en-US" sz="2000" b="1" smtClean="0">
                <a:latin typeface="楷体" panose="02010609060101010101" pitchFamily="49" charset="-122"/>
                <a:ea typeface="楷体" panose="02010609060101010101" pitchFamily="49" charset="-122"/>
                <a:hlinkClick r:id="rId6"/>
              </a:rPr>
              <a:t>共产党宣言</a:t>
            </a:r>
            <a:r>
              <a:rPr lang="en-US" altLang="zh-CN" sz="2000" b="1" smtClean="0">
                <a:latin typeface="楷体" panose="02010609060101010101" pitchFamily="49" charset="-122"/>
                <a:ea typeface="楷体" panose="02010609060101010101" pitchFamily="49" charset="-122"/>
              </a:rPr>
              <a:t>》</a:t>
            </a:r>
            <a:r>
              <a:rPr lang="zh-CN" altLang="en-US" sz="2000" b="1" smtClean="0">
                <a:latin typeface="楷体" panose="02010609060101010101" pitchFamily="49" charset="-122"/>
                <a:ea typeface="楷体" panose="02010609060101010101" pitchFamily="49" charset="-122"/>
              </a:rPr>
              <a:t>。</a:t>
            </a:r>
            <a:endParaRPr lang="zh-CN" altLang="en-US" sz="2000" b="1" smtClean="0">
              <a:latin typeface="楷体" panose="02010609060101010101" pitchFamily="49" charset="-122"/>
              <a:ea typeface="楷体" panose="02010609060101010101" pitchFamily="49" charset="-122"/>
            </a:endParaRPr>
          </a:p>
          <a:p>
            <a:pPr>
              <a:lnSpc>
                <a:spcPct val="80000"/>
              </a:lnSpc>
              <a:buFont typeface="Wingdings 2" panose="05020102010507070707" pitchFamily="18" charset="2"/>
              <a:buNone/>
            </a:pPr>
            <a:r>
              <a:rPr lang="zh-CN" altLang="en-US" sz="2000" b="1" smtClean="0">
                <a:latin typeface="楷体" panose="02010609060101010101" pitchFamily="49" charset="-122"/>
                <a:ea typeface="楷体" panose="02010609060101010101" pitchFamily="49" charset="-122"/>
              </a:rPr>
              <a:t>口号：“全世界无产者联合起来”</a:t>
            </a:r>
            <a:endParaRPr lang="zh-CN" altLang="en-US" sz="2000" b="1" smtClean="0">
              <a:latin typeface="楷体" panose="02010609060101010101" pitchFamily="49" charset="-122"/>
              <a:ea typeface="楷体" panose="02010609060101010101" pitchFamily="49" charset="-122"/>
            </a:endParaRPr>
          </a:p>
          <a:p>
            <a:pPr>
              <a:lnSpc>
                <a:spcPct val="80000"/>
              </a:lnSpc>
              <a:buFont typeface="Wingdings 2" panose="05020102010507070707" pitchFamily="18" charset="2"/>
              <a:buNone/>
            </a:pPr>
            <a:r>
              <a:rPr lang="zh-CN" altLang="en-US" sz="2000" b="1" smtClean="0">
                <a:latin typeface="楷体" panose="02010609060101010101" pitchFamily="49" charset="-122"/>
                <a:ea typeface="楷体" panose="02010609060101010101" pitchFamily="49" charset="-122"/>
              </a:rPr>
              <a:t>宗旨：推翻资产阶级，建立无产阶级统治，消灭旧的以阶级对立为基础的资产阶级</a:t>
            </a:r>
            <a:r>
              <a:rPr lang="zh-CN" altLang="en-US" sz="2000" b="1" smtClean="0">
                <a:latin typeface="楷体" panose="02010609060101010101" pitchFamily="49" charset="-122"/>
                <a:ea typeface="楷体" panose="02010609060101010101" pitchFamily="49" charset="-122"/>
                <a:hlinkClick r:id="rId7"/>
              </a:rPr>
              <a:t>社会</a:t>
            </a:r>
            <a:r>
              <a:rPr lang="zh-CN" altLang="en-US" sz="2000" b="1" smtClean="0">
                <a:latin typeface="楷体" panose="02010609060101010101" pitchFamily="49" charset="-122"/>
                <a:ea typeface="楷体" panose="02010609060101010101" pitchFamily="49" charset="-122"/>
              </a:rPr>
              <a:t>和建立无</a:t>
            </a:r>
            <a:r>
              <a:rPr lang="zh-CN" altLang="en-US" sz="2000" b="1" smtClean="0">
                <a:latin typeface="楷体" panose="02010609060101010101" pitchFamily="49" charset="-122"/>
                <a:ea typeface="楷体" panose="02010609060101010101" pitchFamily="49" charset="-122"/>
                <a:hlinkClick r:id="rId8"/>
              </a:rPr>
              <a:t>阶级</a:t>
            </a:r>
            <a:r>
              <a:rPr lang="zh-CN" altLang="en-US" sz="2000" b="1" smtClean="0">
                <a:latin typeface="楷体" panose="02010609060101010101" pitchFamily="49" charset="-122"/>
                <a:ea typeface="楷体" panose="02010609060101010101" pitchFamily="49" charset="-122"/>
              </a:rPr>
              <a:t>、无</a:t>
            </a:r>
            <a:r>
              <a:rPr lang="zh-CN" altLang="en-US" sz="2000" b="1" smtClean="0">
                <a:latin typeface="楷体" panose="02010609060101010101" pitchFamily="49" charset="-122"/>
                <a:ea typeface="楷体" panose="02010609060101010101" pitchFamily="49" charset="-122"/>
                <a:hlinkClick r:id="rId9"/>
              </a:rPr>
              <a:t>私有制</a:t>
            </a:r>
            <a:r>
              <a:rPr lang="zh-CN" altLang="en-US" sz="2000" b="1" smtClean="0">
                <a:latin typeface="楷体" panose="02010609060101010101" pitchFamily="49" charset="-122"/>
                <a:ea typeface="楷体" panose="02010609060101010101" pitchFamily="49" charset="-122"/>
              </a:rPr>
              <a:t>的</a:t>
            </a:r>
            <a:r>
              <a:rPr lang="zh-CN" altLang="en-US" sz="2000" b="1" smtClean="0">
                <a:latin typeface="楷体" panose="02010609060101010101" pitchFamily="49" charset="-122"/>
                <a:ea typeface="楷体" panose="02010609060101010101" pitchFamily="49" charset="-122"/>
                <a:hlinkClick r:id="rId10"/>
              </a:rPr>
              <a:t>新社会</a:t>
            </a:r>
            <a:r>
              <a:rPr lang="zh-CN" altLang="en-US" sz="2000" b="1" smtClean="0">
                <a:latin typeface="楷体" panose="02010609060101010101" pitchFamily="49" charset="-122"/>
                <a:ea typeface="楷体" panose="02010609060101010101" pitchFamily="49" charset="-122"/>
              </a:rPr>
              <a:t>。</a:t>
            </a:r>
            <a:br>
              <a:rPr lang="zh-CN" altLang="en-US" sz="2000" b="1" smtClean="0">
                <a:latin typeface="楷体" panose="02010609060101010101" pitchFamily="49" charset="-122"/>
                <a:ea typeface="楷体" panose="02010609060101010101" pitchFamily="49" charset="-122"/>
              </a:rPr>
            </a:br>
            <a:br>
              <a:rPr lang="zh-CN" altLang="en-US" sz="2000" b="1" smtClean="0">
                <a:latin typeface="楷体" panose="02010609060101010101" pitchFamily="49" charset="-122"/>
                <a:ea typeface="楷体" panose="02010609060101010101" pitchFamily="49" charset="-122"/>
              </a:rPr>
            </a:br>
            <a:r>
              <a:rPr lang="zh-CN" altLang="en-US" sz="2000" b="1" smtClean="0">
                <a:latin typeface="楷体" panose="02010609060101010101" pitchFamily="49" charset="-122"/>
                <a:ea typeface="楷体" panose="02010609060101010101" pitchFamily="49" charset="-122"/>
              </a:rPr>
              <a:t>　　章程：章程共七章</a:t>
            </a:r>
            <a:r>
              <a:rPr lang="en-US" altLang="zh-CN" sz="2000" b="1" smtClean="0">
                <a:latin typeface="楷体" panose="02010609060101010101" pitchFamily="49" charset="-122"/>
                <a:ea typeface="楷体" panose="02010609060101010101" pitchFamily="49" charset="-122"/>
              </a:rPr>
              <a:t>36</a:t>
            </a:r>
            <a:r>
              <a:rPr lang="zh-CN" altLang="en-US" sz="2000" b="1" smtClean="0">
                <a:latin typeface="楷体" panose="02010609060101010101" pitchFamily="49" charset="-122"/>
                <a:ea typeface="楷体" panose="02010609060101010101" pitchFamily="49" charset="-122"/>
              </a:rPr>
              <a:t>条：一、同盟；二、支部；三、区部；四、中央委员会；五、代表大会；六、一般规定；七、接受盟员。</a:t>
            </a:r>
            <a:br>
              <a:rPr lang="zh-CN" altLang="en-US" sz="2000" b="1" smtClean="0">
                <a:latin typeface="楷体" panose="02010609060101010101" pitchFamily="49" charset="-122"/>
                <a:ea typeface="楷体" panose="02010609060101010101" pitchFamily="49" charset="-122"/>
              </a:rPr>
            </a:br>
            <a:r>
              <a:rPr lang="zh-CN" altLang="en-US" sz="2000" b="1" smtClean="0">
                <a:latin typeface="楷体" panose="02010609060101010101" pitchFamily="49" charset="-122"/>
                <a:ea typeface="楷体" panose="02010609060101010101" pitchFamily="49" charset="-122"/>
              </a:rPr>
              <a:t>　　章程规定了同盟的</a:t>
            </a:r>
            <a:r>
              <a:rPr lang="zh-CN" altLang="en-US" sz="2000" b="1" smtClean="0">
                <a:latin typeface="楷体" panose="02010609060101010101" pitchFamily="49" charset="-122"/>
                <a:ea typeface="楷体" panose="02010609060101010101" pitchFamily="49" charset="-122"/>
                <a:hlinkClick r:id="rId11"/>
              </a:rPr>
              <a:t>组织原则</a:t>
            </a:r>
            <a:r>
              <a:rPr lang="zh-CN" altLang="en-US" sz="2000" b="1" smtClean="0">
                <a:latin typeface="楷体" panose="02010609060101010101" pitchFamily="49" charset="-122"/>
                <a:ea typeface="楷体" panose="02010609060101010101" pitchFamily="49" charset="-122"/>
              </a:rPr>
              <a:t>，代表大会是</a:t>
            </a:r>
            <a:r>
              <a:rPr lang="zh-CN" altLang="en-US" sz="2000" b="1" smtClean="0">
                <a:latin typeface="楷体" panose="02010609060101010101" pitchFamily="49" charset="-122"/>
                <a:ea typeface="楷体" panose="02010609060101010101" pitchFamily="49" charset="-122"/>
                <a:hlinkClick r:id="rId12"/>
              </a:rPr>
              <a:t>立法机关</a:t>
            </a:r>
            <a:r>
              <a:rPr lang="zh-CN" altLang="en-US" sz="2000" b="1" smtClean="0">
                <a:latin typeface="楷体" panose="02010609060101010101" pitchFamily="49" charset="-122"/>
                <a:ea typeface="楷体" panose="02010609060101010101" pitchFamily="49" charset="-122"/>
              </a:rPr>
              <a:t>，各级领导成员均选举产生并可随时撤换，同盟组织内实行民主，每个同盟成员既享受</a:t>
            </a:r>
            <a:r>
              <a:rPr lang="zh-CN" altLang="en-US" sz="2000" b="1" smtClean="0">
                <a:latin typeface="楷体" panose="02010609060101010101" pitchFamily="49" charset="-122"/>
                <a:ea typeface="楷体" panose="02010609060101010101" pitchFamily="49" charset="-122"/>
                <a:hlinkClick r:id="rId13"/>
              </a:rPr>
              <a:t>民主权利</a:t>
            </a:r>
            <a:r>
              <a:rPr lang="zh-CN" altLang="en-US" sz="2000" b="1" smtClean="0">
                <a:latin typeface="楷体" panose="02010609060101010101" pitchFamily="49" charset="-122"/>
                <a:ea typeface="楷体" panose="02010609060101010101" pitchFamily="49" charset="-122"/>
              </a:rPr>
              <a:t>又要尽应有的义务。</a:t>
            </a:r>
            <a:br>
              <a:rPr lang="zh-CN" altLang="en-US" sz="2000" b="1" smtClean="0">
                <a:latin typeface="楷体" panose="02010609060101010101" pitchFamily="49" charset="-122"/>
                <a:ea typeface="楷体" panose="02010609060101010101" pitchFamily="49" charset="-122"/>
              </a:rPr>
            </a:br>
            <a:r>
              <a:rPr lang="zh-CN" altLang="en-US" sz="2000" b="1" smtClean="0">
                <a:latin typeface="楷体" panose="02010609060101010101" pitchFamily="49" charset="-122"/>
                <a:ea typeface="楷体" panose="02010609060101010101" pitchFamily="49" charset="-122"/>
              </a:rPr>
              <a:t>　　章程规定接收同盟成员的</a:t>
            </a:r>
            <a:r>
              <a:rPr lang="en-US" altLang="zh-CN" sz="2000" b="1" smtClean="0">
                <a:latin typeface="楷体" panose="02010609060101010101" pitchFamily="49" charset="-122"/>
                <a:ea typeface="楷体" panose="02010609060101010101" pitchFamily="49" charset="-122"/>
              </a:rPr>
              <a:t>7</a:t>
            </a:r>
            <a:r>
              <a:rPr lang="zh-CN" altLang="en-US" sz="2000" b="1" smtClean="0">
                <a:latin typeface="楷体" panose="02010609060101010101" pitchFamily="49" charset="-122"/>
                <a:ea typeface="楷体" panose="02010609060101010101" pitchFamily="49" charset="-122"/>
              </a:rPr>
              <a:t>条标准，即信奉同盟的目的；具有革命的毅力并积极从事宣传活动；承认共产主义；不参加任何反共产主义的团体并必须把参加某团体的情况报告有关领导机关；服从同盟的一切决议；保守同盟的一切机密；必须获得一致通过，方可被接收加入某一支部。</a:t>
            </a:r>
            <a:br>
              <a:rPr lang="zh-CN" altLang="en-US" sz="2000" b="1" smtClean="0">
                <a:latin typeface="楷体" panose="02010609060101010101" pitchFamily="49" charset="-122"/>
                <a:ea typeface="楷体" panose="02010609060101010101" pitchFamily="49" charset="-122"/>
              </a:rPr>
            </a:br>
            <a:endParaRPr lang="zh-CN" altLang="en-US" sz="2000" b="1" smtClean="0">
              <a:latin typeface="楷体" panose="02010609060101010101" pitchFamily="49" charset="-122"/>
              <a:ea typeface="楷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46063" y="476672"/>
            <a:ext cx="8691562" cy="5611391"/>
          </a:xfrm>
        </p:spPr>
        <p:txBody>
          <a:bodyPr/>
          <a:lstStyle/>
          <a:p>
            <a:pPr algn="ctr">
              <a:buNone/>
            </a:pPr>
            <a:r>
              <a:rPr lang="en-US" altLang="zh-CN" dirty="0" smtClean="0">
                <a:solidFill>
                  <a:srgbClr val="0070C0"/>
                </a:solidFill>
              </a:rPr>
              <a:t>2</a:t>
            </a:r>
            <a:r>
              <a:rPr lang="zh-CN" altLang="en-US" dirty="0" smtClean="0">
                <a:solidFill>
                  <a:srgbClr val="0070C0"/>
                </a:solidFill>
              </a:rPr>
              <a:t>、</a:t>
            </a:r>
            <a:r>
              <a:rPr lang="en-US" altLang="zh-CN" dirty="0" smtClean="0">
                <a:solidFill>
                  <a:srgbClr val="0070C0"/>
                </a:solidFill>
              </a:rPr>
              <a:t>《</a:t>
            </a:r>
            <a:r>
              <a:rPr lang="zh-CN" altLang="en-US" dirty="0" smtClean="0">
                <a:solidFill>
                  <a:srgbClr val="0070C0"/>
                </a:solidFill>
              </a:rPr>
              <a:t>共产党宣言</a:t>
            </a:r>
            <a:r>
              <a:rPr lang="en-US" altLang="zh-CN" dirty="0" smtClean="0">
                <a:solidFill>
                  <a:srgbClr val="0070C0"/>
                </a:solidFill>
              </a:rPr>
              <a:t>》——300</a:t>
            </a:r>
            <a:r>
              <a:rPr lang="zh-CN" altLang="en-US" dirty="0" smtClean="0">
                <a:solidFill>
                  <a:srgbClr val="0070C0"/>
                </a:solidFill>
              </a:rPr>
              <a:t>年后一篇文章唤醒幽灵</a:t>
            </a:r>
            <a:endParaRPr lang="en-US" altLang="zh-CN" dirty="0" smtClean="0">
              <a:solidFill>
                <a:srgbClr val="0070C0"/>
              </a:solidFill>
            </a:endParaRPr>
          </a:p>
          <a:p>
            <a:pPr algn="ctr">
              <a:buNone/>
            </a:pPr>
            <a:r>
              <a:rPr lang="zh-CN" altLang="en-US" dirty="0" smtClean="0">
                <a:solidFill>
                  <a:srgbClr val="FF0000"/>
                </a:solidFill>
              </a:rPr>
              <a:t>“一个幽灵，共产主义幽灵，在欧洲徘徊”</a:t>
            </a:r>
            <a:endParaRPr lang="en-US" altLang="zh-CN" dirty="0" smtClean="0">
              <a:solidFill>
                <a:srgbClr val="FF0000"/>
              </a:solidFill>
            </a:endParaRPr>
          </a:p>
          <a:p>
            <a:pPr>
              <a:buNone/>
            </a:pPr>
            <a:r>
              <a:rPr lang="zh-CN" altLang="en-US" sz="2800" dirty="0" smtClean="0"/>
              <a:t>宣言：“两个必然”</a:t>
            </a:r>
            <a:endParaRPr lang="en-US" altLang="zh-CN" sz="2800" dirty="0" smtClean="0"/>
          </a:p>
          <a:p>
            <a:pPr>
              <a:buNone/>
            </a:pPr>
            <a:endParaRPr lang="en-US" altLang="zh-CN" sz="2800" dirty="0" smtClean="0"/>
          </a:p>
          <a:p>
            <a:pPr algn="ctr">
              <a:buNone/>
            </a:pPr>
            <a:r>
              <a:rPr lang="zh-CN" altLang="en-US" sz="2800" dirty="0" smtClean="0"/>
              <a:t> “无产者要完成使命，必须推翻资产阶级，使自己成为统治阶级</a:t>
            </a:r>
            <a:r>
              <a:rPr lang="en-US" altLang="zh-CN" sz="2800" dirty="0" smtClean="0"/>
              <a:t>……</a:t>
            </a:r>
            <a:r>
              <a:rPr lang="zh-CN" altLang="en-US" sz="2800" dirty="0" smtClean="0"/>
              <a:t>必须成立一个自己的阶级政党”</a:t>
            </a:r>
            <a:endParaRPr lang="en-US" altLang="zh-CN" sz="2800" dirty="0" smtClean="0"/>
          </a:p>
          <a:p>
            <a:pPr algn="ctr">
              <a:buNone/>
            </a:pPr>
            <a:endParaRPr lang="en-US" altLang="zh-CN" sz="2800" dirty="0" smtClean="0"/>
          </a:p>
          <a:p>
            <a:pPr algn="ctr">
              <a:buNone/>
            </a:pPr>
            <a:r>
              <a:rPr lang="zh-CN" altLang="en-US" sz="2800" dirty="0" smtClean="0"/>
              <a:t> “无产者在这个革命中失去的只是锁链，他们获得的将是整个世界”</a:t>
            </a:r>
            <a:endParaRPr lang="en-US" altLang="zh-CN" sz="2800" dirty="0" smtClean="0"/>
          </a:p>
          <a:p>
            <a:pPr algn="ctr"/>
            <a:r>
              <a:rPr lang="zh-CN" altLang="en-US" dirty="0" smtClean="0">
                <a:solidFill>
                  <a:srgbClr val="0070C0"/>
                </a:solidFill>
              </a:rPr>
              <a:t>   </a:t>
            </a:r>
            <a:endParaRPr lang="zh-CN" altLang="en-US" dirty="0"/>
          </a:p>
        </p:txBody>
      </p:sp>
    </p:spTree>
  </p:cSld>
  <p:clrMapOvr>
    <a:masterClrMapping/>
  </p:clrMapOvr>
</p:sld>
</file>

<file path=ppt/theme/theme1.xml><?xml version="1.0" encoding="utf-8"?>
<a:theme xmlns:a="http://schemas.openxmlformats.org/drawingml/2006/main" name="plates">
  <a:themeElements>
    <a:clrScheme name="M62GF&amp;D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62GF&amp;D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M62GF&amp;D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GF&amp;D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GF&amp;D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GF&amp;D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GF&amp;D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GF&amp;D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GF&amp;D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GF&amp;D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GF&amp;D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GF&amp;D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GF&amp;D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GF&amp;D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GF&amp;D001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M62GF&amp;D001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M62GF&amp;D001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62GF&amp;D001">
  <a:themeElements>
    <a:clrScheme name="3_M62GF&amp;D001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fontScheme name="3_M62GF&amp;D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3_M62GF&amp;D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62GF&amp;D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62GF&amp;D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62GF&amp;D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62GF&amp;D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62GF&amp;D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62GF&amp;D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62GF&amp;D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62GF&amp;D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62GF&amp;D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62GF&amp;D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62GF&amp;D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M62GF&amp;D001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3_M62GF&amp;D001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3_M62GF&amp;D001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62GF&amp;D001">
  <a:themeElements>
    <a:clrScheme name="2_M62GF&amp;D001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fontScheme name="2_M62GF&amp;D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M62GF&amp;D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F&amp;D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F&amp;D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F&amp;D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F&amp;D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F&amp;D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F&amp;D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F&amp;D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F&amp;D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F&amp;D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F&amp;D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F&amp;D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F&amp;D001 13">
        <a:dk1>
          <a:srgbClr val="000000"/>
        </a:dk1>
        <a:lt1>
          <a:srgbClr val="FFFFFF"/>
        </a:lt1>
        <a:dk2>
          <a:srgbClr val="000000"/>
        </a:dk2>
        <a:lt2>
          <a:srgbClr val="808080"/>
        </a:lt2>
        <a:accent1>
          <a:srgbClr val="2A5384"/>
        </a:accent1>
        <a:accent2>
          <a:srgbClr val="A1B8CA"/>
        </a:accent2>
        <a:accent3>
          <a:srgbClr val="FFFFFF"/>
        </a:accent3>
        <a:accent4>
          <a:srgbClr val="000000"/>
        </a:accent4>
        <a:accent5>
          <a:srgbClr val="ACB3C2"/>
        </a:accent5>
        <a:accent6>
          <a:srgbClr val="91A6B7"/>
        </a:accent6>
        <a:hlink>
          <a:srgbClr val="2A96C0"/>
        </a:hlink>
        <a:folHlink>
          <a:srgbClr val="3E78AD"/>
        </a:folHlink>
      </a:clrScheme>
      <a:clrMap bg1="lt1" tx1="dk1" bg2="lt2" tx2="dk2" accent1="accent1" accent2="accent2" accent3="accent3" accent4="accent4" accent5="accent5" accent6="accent6" hlink="hlink" folHlink="folHlink"/>
    </a:extraClrScheme>
    <a:extraClrScheme>
      <a:clrScheme name="2_M62GF&amp;D001 14">
        <a:dk1>
          <a:srgbClr val="000000"/>
        </a:dk1>
        <a:lt1>
          <a:srgbClr val="FFFFFF"/>
        </a:lt1>
        <a:dk2>
          <a:srgbClr val="000000"/>
        </a:dk2>
        <a:lt2>
          <a:srgbClr val="808080"/>
        </a:lt2>
        <a:accent1>
          <a:srgbClr val="235C97"/>
        </a:accent1>
        <a:accent2>
          <a:srgbClr val="7295B9"/>
        </a:accent2>
        <a:accent3>
          <a:srgbClr val="FFFFFF"/>
        </a:accent3>
        <a:accent4>
          <a:srgbClr val="000000"/>
        </a:accent4>
        <a:accent5>
          <a:srgbClr val="ACB5C9"/>
        </a:accent5>
        <a:accent6>
          <a:srgbClr val="6787A7"/>
        </a:accent6>
        <a:hlink>
          <a:srgbClr val="2A96C0"/>
        </a:hlink>
        <a:folHlink>
          <a:srgbClr val="707F90"/>
        </a:folHlink>
      </a:clrScheme>
      <a:clrMap bg1="lt1" tx1="dk1" bg2="lt2" tx2="dk2" accent1="accent1" accent2="accent2" accent3="accent3" accent4="accent4" accent5="accent5" accent6="accent6" hlink="hlink" folHlink="folHlink"/>
    </a:extraClrScheme>
    <a:extraClrScheme>
      <a:clrScheme name="2_M62GF&amp;D001 15">
        <a:dk1>
          <a:srgbClr val="000000"/>
        </a:dk1>
        <a:lt1>
          <a:srgbClr val="FFFFFF"/>
        </a:lt1>
        <a:dk2>
          <a:srgbClr val="FFFFFF"/>
        </a:dk2>
        <a:lt2>
          <a:srgbClr val="C0C0C0"/>
        </a:lt2>
        <a:accent1>
          <a:srgbClr val="3E7AB2"/>
        </a:accent1>
        <a:accent2>
          <a:srgbClr val="7497AB"/>
        </a:accent2>
        <a:accent3>
          <a:srgbClr val="FFFFFF"/>
        </a:accent3>
        <a:accent4>
          <a:srgbClr val="000000"/>
        </a:accent4>
        <a:accent5>
          <a:srgbClr val="AFBED5"/>
        </a:accent5>
        <a:accent6>
          <a:srgbClr val="68889B"/>
        </a:accent6>
        <a:hlink>
          <a:srgbClr val="9EC9EA"/>
        </a:hlink>
        <a:folHlink>
          <a:srgbClr val="E9EA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plates</Template>
  <TotalTime>0</TotalTime>
  <Words>9841</Words>
  <Application>WPS 演示</Application>
  <PresentationFormat>全屏显示(4:3)</PresentationFormat>
  <Paragraphs>460</Paragraphs>
  <Slides>57</Slides>
  <Notes>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57</vt:i4>
      </vt:variant>
    </vt:vector>
  </HeadingPairs>
  <TitlesOfParts>
    <vt:vector size="73" baseType="lpstr">
      <vt:lpstr>Arial</vt:lpstr>
      <vt:lpstr>宋体</vt:lpstr>
      <vt:lpstr>Wingdings</vt:lpstr>
      <vt:lpstr>微软雅黑</vt:lpstr>
      <vt:lpstr>Arial Unicode MS</vt:lpstr>
      <vt:lpstr>Calibri</vt:lpstr>
      <vt:lpstr>华文楷体</vt:lpstr>
      <vt:lpstr>Wingdings 2</vt:lpstr>
      <vt:lpstr>楷体</vt:lpstr>
      <vt:lpstr>楷体_GB2312</vt:lpstr>
      <vt:lpstr>Times New Roman</vt:lpstr>
      <vt:lpstr>华文隶书</vt:lpstr>
      <vt:lpstr>新宋体</vt:lpstr>
      <vt:lpstr>plates</vt:lpstr>
      <vt:lpstr>3_M62GF&amp;D001</vt:lpstr>
      <vt:lpstr>2_M62GF&amp;D001</vt:lpstr>
      <vt:lpstr>不忘初心，牢记使命  ——中国共产党建党伟业</vt:lpstr>
      <vt:lpstr>PowerPoint 演示文稿</vt:lpstr>
      <vt:lpstr>PowerPoint 演示文稿</vt:lpstr>
      <vt:lpstr>PowerPoint 演示文稿</vt:lpstr>
      <vt:lpstr>PowerPoint 演示文稿</vt:lpstr>
      <vt:lpstr>PowerPoint 演示文稿</vt:lpstr>
      <vt:lpstr>PowerPoint 演示文稿</vt:lpstr>
      <vt:lpstr>【延伸阅读】共产主义者同盟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【资料链接】布尔什维克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【链接1】共产国际  </vt:lpstr>
      <vt:lpstr>【链接2】中国共产党是国际共产党的一个支部</vt:lpstr>
      <vt:lpstr>PowerPoint 演示文稿</vt:lpstr>
      <vt:lpstr>PowerPoint 演示文稿</vt:lpstr>
      <vt:lpstr>PowerPoint 演示文稿</vt:lpstr>
      <vt:lpstr>PowerPoint 演示文稿</vt:lpstr>
      <vt:lpstr>PowerPoint 演示文稿</vt:lpstr>
      <vt:lpstr>最最最最最最</vt:lpstr>
      <vt:lpstr>PowerPoint 演示文稿</vt:lpstr>
      <vt:lpstr>PowerPoint 演示文稿</vt:lpstr>
      <vt:lpstr>PowerPoint 演示文稿</vt:lpstr>
      <vt:lpstr>PowerPoint 演示文稿</vt:lpstr>
      <vt:lpstr>大</vt:lpstr>
      <vt:lpstr>PowerPoint 演示文稿</vt:lpstr>
      <vt:lpstr>PowerPoint 演示文稿</vt:lpstr>
    </vt:vector>
  </TitlesOfParts>
  <LinksUpToDate>false</LinksUpToDate>
  <SharedDoc>false</SharedDoc>
  <HyperlinksChanged>false</HyperlinksChanged>
  <AppVersion>14.0000</AppVersion>
  <Manager>+44 151 259 6262</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不忘初心，牢记使命  ——中国共产党建党伟业</dc:title>
  <dc:creator>xinyi</dc:creator>
  <cp:lastModifiedBy>admin</cp:lastModifiedBy>
  <cp:revision>216</cp:revision>
  <dcterms:created xsi:type="dcterms:W3CDTF">2018-01-16T12:17:00Z</dcterms:created>
  <dcterms:modified xsi:type="dcterms:W3CDTF">2018-08-29T09:24:31Z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